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5" r:id="rId4"/>
  </p:sldMasterIdLst>
  <p:notesMasterIdLst>
    <p:notesMasterId r:id="rId21"/>
  </p:notesMasterIdLst>
  <p:sldIdLst>
    <p:sldId id="256" r:id="rId5"/>
    <p:sldId id="297" r:id="rId6"/>
    <p:sldId id="265" r:id="rId7"/>
    <p:sldId id="266" r:id="rId8"/>
    <p:sldId id="278" r:id="rId9"/>
    <p:sldId id="267" r:id="rId10"/>
    <p:sldId id="258" r:id="rId11"/>
    <p:sldId id="272" r:id="rId12"/>
    <p:sldId id="273" r:id="rId13"/>
    <p:sldId id="269" r:id="rId14"/>
    <p:sldId id="276" r:id="rId15"/>
    <p:sldId id="277" r:id="rId16"/>
    <p:sldId id="275" r:id="rId17"/>
    <p:sldId id="271" r:id="rId18"/>
    <p:sldId id="260" r:id="rId19"/>
    <p:sldId id="29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D7A80C-C464-F1B7-1017-21324DB65608}" name="Sarah-Jane Ryan" initials="SJR" userId="48836ba3d5a484e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144"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9AB920-51C5-4D18-BAB4-DE655577C851}" type="datetimeFigureOut">
              <a:rPr lang="en-GB" smtClean="0"/>
              <a:t>16/11/2023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481EC2-3258-4342-97BD-ED4CFC125E90}" type="slidenum">
              <a:rPr lang="en-GB" smtClean="0"/>
              <a:t>‹#›</a:t>
            </a:fld>
            <a:endParaRPr lang="en-GB"/>
          </a:p>
        </p:txBody>
      </p:sp>
    </p:spTree>
    <p:extLst>
      <p:ext uri="{BB962C8B-B14F-4D97-AF65-F5344CB8AC3E}">
        <p14:creationId xmlns:p14="http://schemas.microsoft.com/office/powerpoint/2010/main" val="1641608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Times New Roman"/>
            </a:endParaRPr>
          </a:p>
        </p:txBody>
      </p:sp>
      <p:sp>
        <p:nvSpPr>
          <p:cNvPr id="4" name="Slide Number Placeholder 3"/>
          <p:cNvSpPr>
            <a:spLocks noGrp="1"/>
          </p:cNvSpPr>
          <p:nvPr>
            <p:ph type="sldNum" sz="quarter" idx="5"/>
          </p:nvPr>
        </p:nvSpPr>
        <p:spPr/>
        <p:txBody>
          <a:bodyPr/>
          <a:lstStyle/>
          <a:p>
            <a:pPr>
              <a:defRPr/>
            </a:pPr>
            <a:fld id="{92CE713A-2215-4D21-9838-2FBAF208D466}" type="slidenum">
              <a:rPr lang="en-US" altLang="en-US" smtClean="0"/>
              <a:pPr>
                <a:defRPr/>
              </a:pPr>
              <a:t>2</a:t>
            </a:fld>
            <a:endParaRPr lang="en-US" altLang="en-US"/>
          </a:p>
        </p:txBody>
      </p:sp>
    </p:spTree>
    <p:extLst>
      <p:ext uri="{BB962C8B-B14F-4D97-AF65-F5344CB8AC3E}">
        <p14:creationId xmlns:p14="http://schemas.microsoft.com/office/powerpoint/2010/main" val="2308069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slide to contextualize practice learning at the moment: </a:t>
            </a:r>
          </a:p>
          <a:p>
            <a:r>
              <a:rPr lang="en-US" dirty="0"/>
              <a:t>Some of the pressures in terms of workforce and need for more graduates but needing more placements at a time when staff are stretched and retention is an issue</a:t>
            </a:r>
          </a:p>
          <a:p>
            <a:r>
              <a:rPr lang="en-US" dirty="0"/>
              <a:t>Change of HEE to NHSEI- placement </a:t>
            </a:r>
            <a:r>
              <a:rPr lang="en-US" dirty="0" err="1"/>
              <a:t>traiffs</a:t>
            </a:r>
            <a:r>
              <a:rPr lang="en-US" dirty="0"/>
              <a:t>, support </a:t>
            </a:r>
            <a:r>
              <a:rPr lang="en-US" dirty="0" err="1"/>
              <a:t>fomr</a:t>
            </a:r>
            <a:r>
              <a:rPr lang="en-US" dirty="0"/>
              <a:t> HEE with funding for AHP Faculties placement PEFS may change </a:t>
            </a:r>
          </a:p>
          <a:p>
            <a:r>
              <a:rPr lang="en-US" dirty="0"/>
              <a:t>Need to improve quality of practice leaning in response to NSS and NETS surveys</a:t>
            </a:r>
          </a:p>
          <a:p>
            <a:r>
              <a:rPr lang="en-US" dirty="0"/>
              <a:t>Placement tariff – not for international students or apprentices </a:t>
            </a:r>
          </a:p>
          <a:p>
            <a:r>
              <a:rPr lang="en-US" dirty="0"/>
              <a:t>Increasing use of alternative models such as peer to peer, CLIP, PAL, leadership, research etc. </a:t>
            </a:r>
          </a:p>
          <a:p>
            <a:r>
              <a:rPr lang="en-US" dirty="0"/>
              <a:t>Cost of living – impact on travel, accommodation, food, </a:t>
            </a:r>
            <a:r>
              <a:rPr lang="en-US" dirty="0" err="1"/>
              <a:t>etc</a:t>
            </a:r>
            <a:r>
              <a:rPr lang="en-US" dirty="0"/>
              <a:t>- students having to work more and this impacting on placement potentially</a:t>
            </a:r>
          </a:p>
          <a:p>
            <a:r>
              <a:rPr lang="en-US" dirty="0"/>
              <a:t>Needing to upskill students digitally for telehealth – using this with them on placement </a:t>
            </a:r>
          </a:p>
          <a:p>
            <a:r>
              <a:rPr lang="en-US" dirty="0"/>
              <a:t>Covid worries, risks and way services have changed</a:t>
            </a:r>
          </a:p>
          <a:p>
            <a:r>
              <a:rPr lang="en-US" dirty="0"/>
              <a:t>Students well-</a:t>
            </a:r>
            <a:r>
              <a:rPr lang="en-US" dirty="0" err="1"/>
              <a:t>bing</a:t>
            </a:r>
            <a:r>
              <a:rPr lang="en-US" dirty="0"/>
              <a:t> – increased anxiety (increase from Covid) </a:t>
            </a:r>
          </a:p>
        </p:txBody>
      </p:sp>
      <p:sp>
        <p:nvSpPr>
          <p:cNvPr id="4" name="Slide Number Placeholder 3"/>
          <p:cNvSpPr>
            <a:spLocks noGrp="1"/>
          </p:cNvSpPr>
          <p:nvPr>
            <p:ph type="sldNum" sz="quarter" idx="5"/>
          </p:nvPr>
        </p:nvSpPr>
        <p:spPr/>
        <p:txBody>
          <a:bodyPr/>
          <a:lstStyle/>
          <a:p>
            <a:fld id="{8E481EC2-3258-4342-97BD-ED4CFC125E90}" type="slidenum">
              <a:rPr lang="en-GB" smtClean="0"/>
              <a:t>3</a:t>
            </a:fld>
            <a:endParaRPr lang="en-GB"/>
          </a:p>
        </p:txBody>
      </p:sp>
    </p:spTree>
    <p:extLst>
      <p:ext uri="{BB962C8B-B14F-4D97-AF65-F5344CB8AC3E}">
        <p14:creationId xmlns:p14="http://schemas.microsoft.com/office/powerpoint/2010/main" val="2345543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481EC2-3258-4342-97BD-ED4CFC125E90}" type="slidenum">
              <a:rPr lang="en-GB" smtClean="0"/>
              <a:t>4</a:t>
            </a:fld>
            <a:endParaRPr lang="en-GB"/>
          </a:p>
        </p:txBody>
      </p:sp>
    </p:spTree>
    <p:extLst>
      <p:ext uri="{BB962C8B-B14F-4D97-AF65-F5344CB8AC3E}">
        <p14:creationId xmlns:p14="http://schemas.microsoft.com/office/powerpoint/2010/main" val="2757083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481EC2-3258-4342-97BD-ED4CFC125E90}" type="slidenum">
              <a:rPr lang="en-GB" smtClean="0"/>
              <a:t>5</a:t>
            </a:fld>
            <a:endParaRPr lang="en-GB"/>
          </a:p>
        </p:txBody>
      </p:sp>
    </p:spTree>
    <p:extLst>
      <p:ext uri="{BB962C8B-B14F-4D97-AF65-F5344CB8AC3E}">
        <p14:creationId xmlns:p14="http://schemas.microsoft.com/office/powerpoint/2010/main" val="1743439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 here info about type of students, courses, structure, how you teach. How placements are structured. Types of experiences they need. </a:t>
            </a:r>
            <a:endParaRPr lang="en-GB" dirty="0"/>
          </a:p>
        </p:txBody>
      </p:sp>
      <p:sp>
        <p:nvSpPr>
          <p:cNvPr id="4" name="Slide Number Placeholder 3"/>
          <p:cNvSpPr>
            <a:spLocks noGrp="1"/>
          </p:cNvSpPr>
          <p:nvPr>
            <p:ph type="sldNum" sz="quarter" idx="5"/>
          </p:nvPr>
        </p:nvSpPr>
        <p:spPr/>
        <p:txBody>
          <a:bodyPr/>
          <a:lstStyle/>
          <a:p>
            <a:fld id="{8E481EC2-3258-4342-97BD-ED4CFC125E90}" type="slidenum">
              <a:rPr lang="en-GB" smtClean="0"/>
              <a:t>6</a:t>
            </a:fld>
            <a:endParaRPr lang="en-GB"/>
          </a:p>
        </p:txBody>
      </p:sp>
    </p:spTree>
    <p:extLst>
      <p:ext uri="{BB962C8B-B14F-4D97-AF65-F5344CB8AC3E}">
        <p14:creationId xmlns:p14="http://schemas.microsoft.com/office/powerpoint/2010/main" val="2611731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9EA1E-98C4-4A2E-AAC3-800E357DC9FE}"/>
              </a:ext>
            </a:extLst>
          </p:cNvPr>
          <p:cNvSpPr>
            <a:spLocks noGrp="1"/>
          </p:cNvSpPr>
          <p:nvPr>
            <p:ph type="ctrTitle"/>
          </p:nvPr>
        </p:nvSpPr>
        <p:spPr>
          <a:xfrm>
            <a:off x="1517904" y="1517904"/>
            <a:ext cx="9144000" cy="2798064"/>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A96B1FA-5AE6-4D57-B37B-4AA0216007F8}"/>
              </a:ext>
            </a:extLst>
          </p:cNvPr>
          <p:cNvSpPr>
            <a:spLocks noGrp="1"/>
          </p:cNvSpPr>
          <p:nvPr>
            <p:ph type="subTitle" idx="1"/>
          </p:nvPr>
        </p:nvSpPr>
        <p:spPr>
          <a:xfrm>
            <a:off x="1517904" y="4572000"/>
            <a:ext cx="9144000" cy="1527048"/>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01F49B66-DBC3-45EE-A6E1-DE10A6C186C8}"/>
              </a:ext>
            </a:extLst>
          </p:cNvPr>
          <p:cNvSpPr>
            <a:spLocks noGrp="1"/>
          </p:cNvSpPr>
          <p:nvPr>
            <p:ph type="dt" sz="half" idx="10"/>
          </p:nvPr>
        </p:nvSpPr>
        <p:spPr/>
        <p:txBody>
          <a:bodyPr/>
          <a:lstStyle/>
          <a:p>
            <a:pPr algn="r"/>
            <a:fld id="{3F9AFA87-1417-4992-ABD9-27C3BC8CC883}" type="datetimeFigureOut">
              <a:rPr lang="en-US" smtClean="0"/>
              <a:pPr algn="r"/>
              <a:t>11/16/2023</a:t>
            </a:fld>
            <a:endParaRPr lang="en-US" dirty="0"/>
          </a:p>
        </p:txBody>
      </p:sp>
      <p:sp>
        <p:nvSpPr>
          <p:cNvPr id="8" name="Footer Placeholder 7">
            <a:extLst>
              <a:ext uri="{FF2B5EF4-FFF2-40B4-BE49-F238E27FC236}">
                <a16:creationId xmlns:a16="http://schemas.microsoft.com/office/drawing/2014/main" id="{241085F0-1967-4B4F-9824-58E9F2E05125}"/>
              </a:ext>
            </a:extLst>
          </p:cNvPr>
          <p:cNvSpPr>
            <a:spLocks noGrp="1"/>
          </p:cNvSpPr>
          <p:nvPr>
            <p:ph type="ftr" sz="quarter" idx="11"/>
          </p:nvPr>
        </p:nvSpPr>
        <p:spPr/>
        <p:txBody>
          <a:bodyPr/>
          <a:lstStyle/>
          <a:p>
            <a:endParaRPr lang="en-US" sz="1000" dirty="0"/>
          </a:p>
        </p:txBody>
      </p:sp>
      <p:sp>
        <p:nvSpPr>
          <p:cNvPr id="9" name="Slide Number Placeholder 8">
            <a:extLst>
              <a:ext uri="{FF2B5EF4-FFF2-40B4-BE49-F238E27FC236}">
                <a16:creationId xmlns:a16="http://schemas.microsoft.com/office/drawing/2014/main" id="{40AEDEE5-31B5-4868-8C16-47FF43E276A4}"/>
              </a:ext>
            </a:extLst>
          </p:cNvPr>
          <p:cNvSpPr>
            <a:spLocks noGrp="1"/>
          </p:cNvSpPr>
          <p:nvPr>
            <p:ph type="sldNum" sz="quarter" idx="12"/>
          </p:nvPr>
        </p:nvSpPr>
        <p:spPr/>
        <p:txBody>
          <a:bodyPr/>
          <a:lstStyle/>
          <a:p>
            <a:fld id="{CB1E4CB7-CB13-4810-BF18-BE31AFC64F93}" type="slidenum">
              <a:rPr lang="en-US" smtClean="0"/>
              <a:pPr/>
              <a:t>‹#›</a:t>
            </a:fld>
            <a:endParaRPr lang="en-US" sz="1000" dirty="0"/>
          </a:p>
        </p:txBody>
      </p:sp>
    </p:spTree>
    <p:extLst>
      <p:ext uri="{BB962C8B-B14F-4D97-AF65-F5344CB8AC3E}">
        <p14:creationId xmlns:p14="http://schemas.microsoft.com/office/powerpoint/2010/main" val="1353252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F9454-6F74-46A8-B299-4AF451BFB928}"/>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6F55CA9-A0BD-4609-9307-BAF987B262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25E4293-851E-4FA2-BFF2-B646A42369DE}"/>
              </a:ext>
            </a:extLst>
          </p:cNvPr>
          <p:cNvSpPr>
            <a:spLocks noGrp="1"/>
          </p:cNvSpPr>
          <p:nvPr>
            <p:ph type="dt" sz="half" idx="10"/>
          </p:nvPr>
        </p:nvSpPr>
        <p:spPr/>
        <p:txBody>
          <a:bodyPr/>
          <a:lstStyle/>
          <a:p>
            <a:fld id="{3F9AFA87-1417-4992-ABD9-27C3BC8CC883}" type="datetimeFigureOut">
              <a:rPr lang="en-US" smtClean="0"/>
              <a:t>11/16/2023</a:t>
            </a:fld>
            <a:endParaRPr lang="en-US"/>
          </a:p>
        </p:txBody>
      </p:sp>
      <p:sp>
        <p:nvSpPr>
          <p:cNvPr id="5" name="Footer Placeholder 4">
            <a:extLst>
              <a:ext uri="{FF2B5EF4-FFF2-40B4-BE49-F238E27FC236}">
                <a16:creationId xmlns:a16="http://schemas.microsoft.com/office/drawing/2014/main" id="{59A907F5-F26D-4A91-8D70-AB54F8B43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ACBD8-D942-449E-A2B8-358CD1365C0A}"/>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225006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A50897-0C2E-420B-9A38-A8D5C1D72786}"/>
              </a:ext>
            </a:extLst>
          </p:cNvPr>
          <p:cNvSpPr>
            <a:spLocks noGrp="1"/>
          </p:cNvSpPr>
          <p:nvPr>
            <p:ph type="title" orient="vert"/>
          </p:nvPr>
        </p:nvSpPr>
        <p:spPr>
          <a:xfrm>
            <a:off x="8450317" y="1517904"/>
            <a:ext cx="2220731" cy="454678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EDB2173-32A5-4677-A08F-DAB8FD430D1A}"/>
              </a:ext>
            </a:extLst>
          </p:cNvPr>
          <p:cNvSpPr>
            <a:spLocks noGrp="1"/>
          </p:cNvSpPr>
          <p:nvPr>
            <p:ph type="body" orient="vert" idx="1"/>
          </p:nvPr>
        </p:nvSpPr>
        <p:spPr>
          <a:xfrm>
            <a:off x="1517904" y="1517904"/>
            <a:ext cx="6562553" cy="45467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3DB124D-B801-4A6A-9DAF-EBC1B98FE4F7}"/>
              </a:ext>
            </a:extLst>
          </p:cNvPr>
          <p:cNvSpPr>
            <a:spLocks noGrp="1"/>
          </p:cNvSpPr>
          <p:nvPr>
            <p:ph type="dt" sz="half" idx="10"/>
          </p:nvPr>
        </p:nvSpPr>
        <p:spPr/>
        <p:txBody>
          <a:bodyPr/>
          <a:lstStyle/>
          <a:p>
            <a:fld id="{3F9AFA87-1417-4992-ABD9-27C3BC8CC883}" type="datetimeFigureOut">
              <a:rPr lang="en-US" smtClean="0"/>
              <a:t>11/16/2023</a:t>
            </a:fld>
            <a:endParaRPr lang="en-US"/>
          </a:p>
        </p:txBody>
      </p:sp>
      <p:sp>
        <p:nvSpPr>
          <p:cNvPr id="5" name="Footer Placeholder 4">
            <a:extLst>
              <a:ext uri="{FF2B5EF4-FFF2-40B4-BE49-F238E27FC236}">
                <a16:creationId xmlns:a16="http://schemas.microsoft.com/office/drawing/2014/main" id="{A8DAF8DF-2544-45A5-B62B-BB7948FCCA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AC232D-131E-4BE6-8E2E-BAF5A30846D6}"/>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320550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C5BB2-C09C-49B0-BAFA-DE1801CD3E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A47C21-944D-47FE-9519-A255188371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7CE36D-6B7B-4D5E-831E-34A4286D6E6A}"/>
              </a:ext>
            </a:extLst>
          </p:cNvPr>
          <p:cNvSpPr>
            <a:spLocks noGrp="1"/>
          </p:cNvSpPr>
          <p:nvPr>
            <p:ph type="dt" sz="half" idx="10"/>
          </p:nvPr>
        </p:nvSpPr>
        <p:spPr/>
        <p:txBody>
          <a:bodyPr/>
          <a:lstStyle/>
          <a:p>
            <a:fld id="{3F9AFA87-1417-4992-ABD9-27C3BC8CC883}" type="datetimeFigureOut">
              <a:rPr lang="en-US" smtClean="0"/>
              <a:t>11/16/2023</a:t>
            </a:fld>
            <a:endParaRPr lang="en-US"/>
          </a:p>
        </p:txBody>
      </p:sp>
      <p:sp>
        <p:nvSpPr>
          <p:cNvPr id="5" name="Footer Placeholder 4">
            <a:extLst>
              <a:ext uri="{FF2B5EF4-FFF2-40B4-BE49-F238E27FC236}">
                <a16:creationId xmlns:a16="http://schemas.microsoft.com/office/drawing/2014/main" id="{BA2AD668-6E19-425C-88F7-AF4220662C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905C53-CF7C-4936-9E35-1BEBD683626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555611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46C78-A717-4E1F-A742-FD5AECA03B4B}"/>
              </a:ext>
            </a:extLst>
          </p:cNvPr>
          <p:cNvSpPr>
            <a:spLocks noGrp="1"/>
          </p:cNvSpPr>
          <p:nvPr>
            <p:ph type="title"/>
          </p:nvPr>
        </p:nvSpPr>
        <p:spPr>
          <a:xfrm>
            <a:off x="1517904" y="1517904"/>
            <a:ext cx="91440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DA1270D-CCAE-4437-A0C0-052D111DFC80}"/>
              </a:ext>
            </a:extLst>
          </p:cNvPr>
          <p:cNvSpPr>
            <a:spLocks noGrp="1"/>
          </p:cNvSpPr>
          <p:nvPr>
            <p:ph type="body" idx="1"/>
          </p:nvPr>
        </p:nvSpPr>
        <p:spPr>
          <a:xfrm>
            <a:off x="1517904" y="4572000"/>
            <a:ext cx="91440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9F006A-7EEE-4DB0-8F92-D34C0D46C38E}"/>
              </a:ext>
            </a:extLst>
          </p:cNvPr>
          <p:cNvSpPr>
            <a:spLocks noGrp="1"/>
          </p:cNvSpPr>
          <p:nvPr>
            <p:ph type="dt" sz="half" idx="10"/>
          </p:nvPr>
        </p:nvSpPr>
        <p:spPr/>
        <p:txBody>
          <a:bodyPr/>
          <a:lstStyle/>
          <a:p>
            <a:fld id="{3F9AFA87-1417-4992-ABD9-27C3BC8CC883}" type="datetimeFigureOut">
              <a:rPr lang="en-US" smtClean="0"/>
              <a:t>11/16/2023</a:t>
            </a:fld>
            <a:endParaRPr lang="en-US"/>
          </a:p>
        </p:txBody>
      </p:sp>
      <p:sp>
        <p:nvSpPr>
          <p:cNvPr id="5" name="Footer Placeholder 4">
            <a:extLst>
              <a:ext uri="{FF2B5EF4-FFF2-40B4-BE49-F238E27FC236}">
                <a16:creationId xmlns:a16="http://schemas.microsoft.com/office/drawing/2014/main" id="{FDA3F2ED-2B0E-44A9-8603-286CA06345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4D801C-6B4E-40B6-9D6E-558192264D2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742691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446AA-9418-4C3E-901B-8E2806122E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997482-2CA6-4707-976E-6FD4B57BFE66}"/>
              </a:ext>
            </a:extLst>
          </p:cNvPr>
          <p:cNvSpPr>
            <a:spLocks noGrp="1"/>
          </p:cNvSpPr>
          <p:nvPr>
            <p:ph sz="half" idx="1"/>
          </p:nvPr>
        </p:nvSpPr>
        <p:spPr>
          <a:xfrm>
            <a:off x="1517904"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909652-DD12-479C-B639-9452CBA8C019}"/>
              </a:ext>
            </a:extLst>
          </p:cNvPr>
          <p:cNvSpPr>
            <a:spLocks noGrp="1"/>
          </p:cNvSpPr>
          <p:nvPr>
            <p:ph sz="half" idx="2"/>
          </p:nvPr>
        </p:nvSpPr>
        <p:spPr>
          <a:xfrm>
            <a:off x="6336792"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0EC7A6-AFB1-4989-A0B4-B422D5B2C69C}"/>
              </a:ext>
            </a:extLst>
          </p:cNvPr>
          <p:cNvSpPr>
            <a:spLocks noGrp="1"/>
          </p:cNvSpPr>
          <p:nvPr>
            <p:ph type="dt" sz="half" idx="10"/>
          </p:nvPr>
        </p:nvSpPr>
        <p:spPr/>
        <p:txBody>
          <a:bodyPr/>
          <a:lstStyle/>
          <a:p>
            <a:fld id="{3F9AFA87-1417-4992-ABD9-27C3BC8CC883}" type="datetimeFigureOut">
              <a:rPr lang="en-US" smtClean="0"/>
              <a:t>11/16/2023</a:t>
            </a:fld>
            <a:endParaRPr lang="en-US" dirty="0"/>
          </a:p>
        </p:txBody>
      </p:sp>
      <p:sp>
        <p:nvSpPr>
          <p:cNvPr id="6" name="Footer Placeholder 5">
            <a:extLst>
              <a:ext uri="{FF2B5EF4-FFF2-40B4-BE49-F238E27FC236}">
                <a16:creationId xmlns:a16="http://schemas.microsoft.com/office/drawing/2014/main" id="{F8D2117C-B497-4647-A66B-1887750FB53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9E8C7AF-5092-416B-B61C-F41D3C573E0C}"/>
              </a:ext>
            </a:extLst>
          </p:cNvPr>
          <p:cNvSpPr>
            <a:spLocks noGrp="1"/>
          </p:cNvSpPr>
          <p:nvPr>
            <p:ph type="sldNum" sz="quarter" idx="12"/>
          </p:nvPr>
        </p:nvSpPr>
        <p:spPr/>
        <p:txBody>
          <a:bodyPr/>
          <a:lstStyle/>
          <a:p>
            <a:fld id="{CB1E4CB7-CB13-4810-BF18-BE31AFC64F93}" type="slidenum">
              <a:rPr lang="en-US" smtClean="0"/>
              <a:t>‹#›</a:t>
            </a:fld>
            <a:endParaRPr lang="en-US" dirty="0"/>
          </a:p>
        </p:txBody>
      </p:sp>
    </p:spTree>
    <p:extLst>
      <p:ext uri="{BB962C8B-B14F-4D97-AF65-F5344CB8AC3E}">
        <p14:creationId xmlns:p14="http://schemas.microsoft.com/office/powerpoint/2010/main" val="4019027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90CDE0-3FEB-42A0-8BCC-7DADE7D4A621}"/>
              </a:ext>
            </a:extLst>
          </p:cNvPr>
          <p:cNvSpPr>
            <a:spLocks noGrp="1"/>
          </p:cNvSpPr>
          <p:nvPr>
            <p:ph type="body" idx="1"/>
          </p:nvPr>
        </p:nvSpPr>
        <p:spPr>
          <a:xfrm>
            <a:off x="1517905"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78B8B-E9A3-44BE-85A6-3E316659A9B4}"/>
              </a:ext>
            </a:extLst>
          </p:cNvPr>
          <p:cNvSpPr>
            <a:spLocks noGrp="1"/>
          </p:cNvSpPr>
          <p:nvPr>
            <p:ph sz="half" idx="2"/>
          </p:nvPr>
        </p:nvSpPr>
        <p:spPr>
          <a:xfrm>
            <a:off x="1517904"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0BF1BCA-A435-4779-A6FE-15207141F519}"/>
              </a:ext>
            </a:extLst>
          </p:cNvPr>
          <p:cNvSpPr>
            <a:spLocks noGrp="1"/>
          </p:cNvSpPr>
          <p:nvPr>
            <p:ph type="body" sz="quarter" idx="3"/>
          </p:nvPr>
        </p:nvSpPr>
        <p:spPr>
          <a:xfrm>
            <a:off x="6336792"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B1923-9749-49E3-88FA-75C326E6719A}"/>
              </a:ext>
            </a:extLst>
          </p:cNvPr>
          <p:cNvSpPr>
            <a:spLocks noGrp="1"/>
          </p:cNvSpPr>
          <p:nvPr>
            <p:ph sz="quarter" idx="4"/>
          </p:nvPr>
        </p:nvSpPr>
        <p:spPr>
          <a:xfrm>
            <a:off x="6336792"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F3A70F0-5AFA-4C5A-812B-220C6A38DB6B}"/>
              </a:ext>
            </a:extLst>
          </p:cNvPr>
          <p:cNvSpPr>
            <a:spLocks noGrp="1"/>
          </p:cNvSpPr>
          <p:nvPr>
            <p:ph type="dt" sz="half" idx="10"/>
          </p:nvPr>
        </p:nvSpPr>
        <p:spPr/>
        <p:txBody>
          <a:bodyPr/>
          <a:lstStyle/>
          <a:p>
            <a:fld id="{3F9AFA87-1417-4992-ABD9-27C3BC8CC883}" type="datetimeFigureOut">
              <a:rPr lang="en-US" smtClean="0"/>
              <a:t>11/16/2023</a:t>
            </a:fld>
            <a:endParaRPr lang="en-US"/>
          </a:p>
        </p:txBody>
      </p:sp>
      <p:sp>
        <p:nvSpPr>
          <p:cNvPr id="8" name="Footer Placeholder 7">
            <a:extLst>
              <a:ext uri="{FF2B5EF4-FFF2-40B4-BE49-F238E27FC236}">
                <a16:creationId xmlns:a16="http://schemas.microsoft.com/office/drawing/2014/main" id="{576AF721-83FE-4B57-B910-C395D23FDE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6A5893-52F1-44A1-AE8E-CF094DB41CFA}"/>
              </a:ext>
            </a:extLst>
          </p:cNvPr>
          <p:cNvSpPr>
            <a:spLocks noGrp="1"/>
          </p:cNvSpPr>
          <p:nvPr>
            <p:ph type="sldNum" sz="quarter" idx="12"/>
          </p:nvPr>
        </p:nvSpPr>
        <p:spPr/>
        <p:txBody>
          <a:bodyPr/>
          <a:lstStyle/>
          <a:p>
            <a:fld id="{CB1E4CB7-CB13-4810-BF18-BE31AFC64F93}" type="slidenum">
              <a:rPr lang="en-US" smtClean="0"/>
              <a:t>‹#›</a:t>
            </a:fld>
            <a:endParaRPr lang="en-US"/>
          </a:p>
        </p:txBody>
      </p:sp>
      <p:sp>
        <p:nvSpPr>
          <p:cNvPr id="10" name="Title 9">
            <a:extLst>
              <a:ext uri="{FF2B5EF4-FFF2-40B4-BE49-F238E27FC236}">
                <a16:creationId xmlns:a16="http://schemas.microsoft.com/office/drawing/2014/main" id="{D9D22302-83E3-4E22-93DF-1E5D463B64C3}"/>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19934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85A6-A4E6-4160-BE43-8146A98946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A24A80-0792-4B3B-BB5A-8B2BD91095A7}"/>
              </a:ext>
            </a:extLst>
          </p:cNvPr>
          <p:cNvSpPr>
            <a:spLocks noGrp="1"/>
          </p:cNvSpPr>
          <p:nvPr>
            <p:ph type="dt" sz="half" idx="10"/>
          </p:nvPr>
        </p:nvSpPr>
        <p:spPr/>
        <p:txBody>
          <a:bodyPr/>
          <a:lstStyle/>
          <a:p>
            <a:fld id="{3F9AFA87-1417-4992-ABD9-27C3BC8CC883}" type="datetimeFigureOut">
              <a:rPr lang="en-US" smtClean="0"/>
              <a:t>11/16/2023</a:t>
            </a:fld>
            <a:endParaRPr lang="en-US"/>
          </a:p>
        </p:txBody>
      </p:sp>
      <p:sp>
        <p:nvSpPr>
          <p:cNvPr id="4" name="Footer Placeholder 3">
            <a:extLst>
              <a:ext uri="{FF2B5EF4-FFF2-40B4-BE49-F238E27FC236}">
                <a16:creationId xmlns:a16="http://schemas.microsoft.com/office/drawing/2014/main" id="{4526116E-7A6D-485F-9FA2-25F94D4F40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09ADCC-C5F2-4D90-B153-93DF55858291}"/>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248191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fld id="{3F9AFA87-1417-4992-ABD9-27C3BC8CC883}" type="datetimeFigureOut">
              <a:rPr lang="en-US" smtClean="0"/>
              <a:t>11/16/2023</a:t>
            </a:fld>
            <a:endParaRPr lang="en-US"/>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67073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1F683-796D-458C-9B32-A385D604DBFC}"/>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FB1F0BD-641B-4148-BCB3-2704218C80B8}"/>
              </a:ext>
            </a:extLst>
          </p:cNvPr>
          <p:cNvSpPr>
            <a:spLocks noGrp="1"/>
          </p:cNvSpPr>
          <p:nvPr>
            <p:ph idx="1"/>
          </p:nvPr>
        </p:nvSpPr>
        <p:spPr>
          <a:xfrm>
            <a:off x="5330952" y="1517904"/>
            <a:ext cx="5330952" cy="458114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B28C843-B846-4456-9720-71B7D4FF4062}"/>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3A3A03-31BD-4E7E-879A-A1C71849703C}"/>
              </a:ext>
            </a:extLst>
          </p:cNvPr>
          <p:cNvSpPr>
            <a:spLocks noGrp="1"/>
          </p:cNvSpPr>
          <p:nvPr>
            <p:ph type="dt" sz="half" idx="10"/>
          </p:nvPr>
        </p:nvSpPr>
        <p:spPr/>
        <p:txBody>
          <a:bodyPr/>
          <a:lstStyle/>
          <a:p>
            <a:fld id="{3F9AFA87-1417-4992-ABD9-27C3BC8CC883}" type="datetimeFigureOut">
              <a:rPr lang="en-US" smtClean="0"/>
              <a:t>11/16/2023</a:t>
            </a:fld>
            <a:endParaRPr lang="en-US"/>
          </a:p>
        </p:txBody>
      </p:sp>
      <p:sp>
        <p:nvSpPr>
          <p:cNvPr id="6" name="Footer Placeholder 5">
            <a:extLst>
              <a:ext uri="{FF2B5EF4-FFF2-40B4-BE49-F238E27FC236}">
                <a16:creationId xmlns:a16="http://schemas.microsoft.com/office/drawing/2014/main" id="{4EA39078-7D38-4851-A363-B6BC179A50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1FF25E-A25D-47AA-94EB-580A74F01F1F}"/>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032614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E83B4-9B31-4F73-9767-163636522F3A}"/>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BC7CFC30-8163-47A0-A97F-3F2C3A3BE73A}"/>
              </a:ext>
            </a:extLst>
          </p:cNvPr>
          <p:cNvSpPr>
            <a:spLocks noGrp="1"/>
          </p:cNvSpPr>
          <p:nvPr>
            <p:ph type="pic" idx="1"/>
          </p:nvPr>
        </p:nvSpPr>
        <p:spPr>
          <a:xfrm>
            <a:off x="5349240" y="764032"/>
            <a:ext cx="6089904" cy="5330952"/>
          </a:xfrm>
          <a:solidFill>
            <a:schemeClr val="bg1">
              <a:lumMod val="9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0AF1B390-0C23-466E-987C-26420A5F098D}"/>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9CA7C-B9D0-4A72-8061-1E02AA15FE86}"/>
              </a:ext>
            </a:extLst>
          </p:cNvPr>
          <p:cNvSpPr>
            <a:spLocks noGrp="1"/>
          </p:cNvSpPr>
          <p:nvPr>
            <p:ph type="dt" sz="half" idx="10"/>
          </p:nvPr>
        </p:nvSpPr>
        <p:spPr/>
        <p:txBody>
          <a:bodyPr/>
          <a:lstStyle/>
          <a:p>
            <a:fld id="{3F9AFA87-1417-4992-ABD9-27C3BC8CC883}" type="datetimeFigureOut">
              <a:rPr lang="en-US" smtClean="0"/>
              <a:t>11/16/2023</a:t>
            </a:fld>
            <a:endParaRPr lang="en-US"/>
          </a:p>
        </p:txBody>
      </p:sp>
      <p:sp>
        <p:nvSpPr>
          <p:cNvPr id="6" name="Footer Placeholder 5">
            <a:extLst>
              <a:ext uri="{FF2B5EF4-FFF2-40B4-BE49-F238E27FC236}">
                <a16:creationId xmlns:a16="http://schemas.microsoft.com/office/drawing/2014/main" id="{C53EFC84-C9FE-4BFA-9B4E-4516A13625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01A469-3EFC-4F94-8482-378582E1C14F}"/>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426257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B1D84C-7934-4E5B-B6E4-A1D6EC299551}"/>
              </a:ext>
            </a:extLst>
          </p:cNvPr>
          <p:cNvSpPr>
            <a:spLocks noGrp="1"/>
          </p:cNvSpPr>
          <p:nvPr>
            <p:ph type="title"/>
          </p:nvPr>
        </p:nvSpPr>
        <p:spPr>
          <a:xfrm>
            <a:off x="1517904" y="1517904"/>
            <a:ext cx="9144000" cy="134416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F6A990F-40AC-447A-964A-840C94A6471A}"/>
              </a:ext>
            </a:extLst>
          </p:cNvPr>
          <p:cNvSpPr>
            <a:spLocks noGrp="1"/>
          </p:cNvSpPr>
          <p:nvPr>
            <p:ph type="body" idx="1"/>
          </p:nvPr>
        </p:nvSpPr>
        <p:spPr>
          <a:xfrm>
            <a:off x="1517904" y="2971800"/>
            <a:ext cx="9144000" cy="31272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7D832A1-FFBA-48B6-B2D0-E5414F12838B}"/>
              </a:ext>
            </a:extLst>
          </p:cNvPr>
          <p:cNvSpPr>
            <a:spLocks noGrp="1"/>
          </p:cNvSpPr>
          <p:nvPr>
            <p:ph type="dt" sz="half" idx="2"/>
          </p:nvPr>
        </p:nvSpPr>
        <p:spPr>
          <a:xfrm>
            <a:off x="8805672" y="6400800"/>
            <a:ext cx="1865376" cy="365125"/>
          </a:xfrm>
          <a:prstGeom prst="rect">
            <a:avLst/>
          </a:prstGeom>
        </p:spPr>
        <p:txBody>
          <a:bodyPr vert="horz" lIns="91440" tIns="45720" rIns="91440" bIns="45720" rtlCol="0" anchor="ctr"/>
          <a:lstStyle>
            <a:lvl1pPr algn="r">
              <a:defRPr sz="1000">
                <a:solidFill>
                  <a:schemeClr val="tx1"/>
                </a:solidFill>
              </a:defRPr>
            </a:lvl1pPr>
          </a:lstStyle>
          <a:p>
            <a:pPr algn="r"/>
            <a:fld id="{3F9AFA87-1417-4992-ABD9-27C3BC8CC883}" type="datetimeFigureOut">
              <a:rPr lang="en-US" smtClean="0"/>
              <a:pPr algn="r"/>
              <a:t>11/16/2023</a:t>
            </a:fld>
            <a:endParaRPr lang="en-US" dirty="0"/>
          </a:p>
        </p:txBody>
      </p:sp>
      <p:sp>
        <p:nvSpPr>
          <p:cNvPr id="5" name="Footer Placeholder 4">
            <a:extLst>
              <a:ext uri="{FF2B5EF4-FFF2-40B4-BE49-F238E27FC236}">
                <a16:creationId xmlns:a16="http://schemas.microsoft.com/office/drawing/2014/main" id="{0F933EC1-4EE2-4453-841C-CFDFE708948E}"/>
              </a:ext>
            </a:extLst>
          </p:cNvPr>
          <p:cNvSpPr>
            <a:spLocks noGrp="1"/>
          </p:cNvSpPr>
          <p:nvPr>
            <p:ph type="ftr" sz="quarter" idx="3"/>
          </p:nvPr>
        </p:nvSpPr>
        <p:spPr>
          <a:xfrm>
            <a:off x="758952" y="6400800"/>
            <a:ext cx="6099048" cy="365125"/>
          </a:xfrm>
          <a:prstGeom prst="rect">
            <a:avLst/>
          </a:prstGeom>
        </p:spPr>
        <p:txBody>
          <a:bodyPr vert="horz" lIns="91440" tIns="45720" rIns="91440" bIns="45720" rtlCol="0" anchor="ctr"/>
          <a:lstStyle>
            <a:lvl1pPr algn="l">
              <a:defRPr sz="1000">
                <a:solidFill>
                  <a:schemeClr val="tx1"/>
                </a:solidFill>
              </a:defRPr>
            </a:lvl1pPr>
          </a:lstStyle>
          <a:p>
            <a:endParaRPr lang="en-US" sz="1000" dirty="0"/>
          </a:p>
        </p:txBody>
      </p:sp>
      <p:sp>
        <p:nvSpPr>
          <p:cNvPr id="6" name="Slide Number Placeholder 5">
            <a:extLst>
              <a:ext uri="{FF2B5EF4-FFF2-40B4-BE49-F238E27FC236}">
                <a16:creationId xmlns:a16="http://schemas.microsoft.com/office/drawing/2014/main" id="{C3CEBA78-E732-44EF-BA0B-FC42F7931311}"/>
              </a:ext>
            </a:extLst>
          </p:cNvPr>
          <p:cNvSpPr>
            <a:spLocks noGrp="1"/>
          </p:cNvSpPr>
          <p:nvPr>
            <p:ph type="sldNum" sz="quarter" idx="4"/>
          </p:nvPr>
        </p:nvSpPr>
        <p:spPr>
          <a:xfrm>
            <a:off x="10899648" y="6400800"/>
            <a:ext cx="530352" cy="365125"/>
          </a:xfrm>
          <a:prstGeom prst="rect">
            <a:avLst/>
          </a:prstGeom>
        </p:spPr>
        <p:txBody>
          <a:bodyPr vert="horz" lIns="91440" tIns="45720" rIns="91440" bIns="45720" rtlCol="0" anchor="ctr"/>
          <a:lstStyle>
            <a:lvl1pPr algn="r">
              <a:defRPr sz="1000" b="1">
                <a:solidFill>
                  <a:schemeClr val="tx1"/>
                </a:solidFill>
              </a:defRPr>
            </a:lvl1pPr>
          </a:lstStyle>
          <a:p>
            <a:fld id="{CB1E4CB7-CB13-4810-BF18-BE31AFC64F93}" type="slidenum">
              <a:rPr lang="en-US" smtClean="0"/>
              <a:pPr/>
              <a:t>‹#›</a:t>
            </a:fld>
            <a:endParaRPr lang="en-US" sz="1000" dirty="0"/>
          </a:p>
        </p:txBody>
      </p:sp>
      <p:sp>
        <p:nvSpPr>
          <p:cNvPr id="8" name="Freeform: Shape 7">
            <a:extLst>
              <a:ext uri="{FF2B5EF4-FFF2-40B4-BE49-F238E27FC236}">
                <a16:creationId xmlns:a16="http://schemas.microsoft.com/office/drawing/2014/main" id="{49306479-8C4D-4E4A-A330-DFC80A8A01BE}"/>
              </a:ext>
            </a:extLst>
          </p:cNvPr>
          <p:cNvSpPr/>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08454243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68" r:id="rId6"/>
    <p:sldLayoutId id="2147483764" r:id="rId7"/>
    <p:sldLayoutId id="2147483765" r:id="rId8"/>
    <p:sldLayoutId id="2147483766" r:id="rId9"/>
    <p:sldLayoutId id="2147483767" r:id="rId10"/>
    <p:sldLayoutId id="2147483769" r:id="rId11"/>
  </p:sldLayoutIdLst>
  <p:txStyles>
    <p:title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p:titleStyle>
    <p:body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blogs.brighton.ac.uk/uobsupportinghealthandsportstudentsinpractice/home/" TargetMode="External"/><Relationship Id="rId2" Type="http://schemas.openxmlformats.org/officeDocument/2006/relationships/hyperlink" Target="mailto:physiotherapy-placements@brighton.ac.uk"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s://www.csp.org.uk/professional-clinical/practice-based-learning/cpaf" TargetMode="External"/><Relationship Id="rId2" Type="http://schemas.openxmlformats.org/officeDocument/2006/relationships/hyperlink" Target="https://blogs.brighton.ac.uk/uobsupportinghealthandsportstudentsinpractice/covid-19/" TargetMode="Externa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hee.nhs.uk/about/how-we-work/your-area/midlands/midlands-news/guide-practice-based-learning-neurodivergent-students" TargetMode="External"/><Relationship Id="rId2" Type="http://schemas.openxmlformats.org/officeDocument/2006/relationships/hyperlink" Target="https://www.csp.org.uk/professional-clinical/practice-based-learning/supervision-models" TargetMode="Externa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hyperlink" Target="https://www.brighton.ac.uk/courses/study/leading-practice-education-pgcert.aspx" TargetMode="External"/><Relationship Id="rId2" Type="http://schemas.openxmlformats.org/officeDocument/2006/relationships/hyperlink" Target="https://blogs.brighton.ac.uk/uobsupportinghealthandsportstudentsinpractice/alternative-placements/"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hyperlink" Target="https://blogs.brighton.ac.uk/uobsupportinghealthandsportstudentsinpractice/about-us/" TargetMode="External"/><Relationship Id="rId2" Type="http://schemas.openxmlformats.org/officeDocument/2006/relationships/hyperlink" Target="mailto:Physiotherapy-placements@brighton.ac.uk" TargetMode="Externa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hyperlink" Target="https://www.csp.org.uk/professional-clinical/cpd-education/csp-eportfolio-learning-hub" TargetMode="External"/><Relationship Id="rId4" Type="http://schemas.openxmlformats.org/officeDocument/2006/relationships/hyperlink" Target="https://blogs.brighton.ac.uk/uobsupportinghealthandsportstudentsinpractice/newsletter/"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jpe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learninghub.nhs.uk/catalogue/ahppracticeeducatortraining" TargetMode="External"/><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councilofdeans.org.uk/wp-content/uploads/2023/03/Anti.racism.in_.ahp_.education.report.pdf" TargetMode="External"/><Relationship Id="rId5" Type="http://schemas.openxmlformats.org/officeDocument/2006/relationships/hyperlink" Target="https://www.councilofdeans.org.uk/wp-content/uploads/2023/04/Allied-Health-Professions-Educator-Framework.pdf" TargetMode="External"/><Relationship Id="rId4" Type="http://schemas.openxmlformats.org/officeDocument/2006/relationships/hyperlink" Target="https://www.hee.nhs.uk/our-work/educator-workforce-strategy"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csp.org.uk/system/files/publication_files/Principles%20of%20Practice-based%20Learning%20CSP%20RCOT%202.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blogs.brighton.ac.uk/uobsupportinghealthandsportstudentsinpractice/physiotherapy/" TargetMode="External"/><Relationship Id="rId7" Type="http://schemas.openxmlformats.org/officeDocument/2006/relationships/image" Target="../media/image19.png"/><Relationship Id="rId2" Type="http://schemas.openxmlformats.org/officeDocument/2006/relationships/hyperlink" Target="https://blogs.brighton.ac.uk/uobsupportinghealthandsportstudentsinpractice/home/" TargetMode="External"/><Relationship Id="rId1" Type="http://schemas.openxmlformats.org/officeDocument/2006/relationships/slideLayout" Target="../slideLayouts/slideLayout2.xml"/><Relationship Id="rId6" Type="http://schemas.openxmlformats.org/officeDocument/2006/relationships/hyperlink" Target="https://blogs.brighton.ac.uk/uobsupportinghealthandsportstudentsinpractice/equality-diversity/bame/resources-for-educators/" TargetMode="External"/><Relationship Id="rId5" Type="http://schemas.openxmlformats.org/officeDocument/2006/relationships/hyperlink" Target="https://blogs.brighton.ac.uk/uobsupportinghealthandsportstudentsinpractice/educator-passport/" TargetMode="External"/><Relationship Id="rId4" Type="http://schemas.openxmlformats.org/officeDocument/2006/relationships/hyperlink" Target="https://blogs.brighton.ac.uk/uobsupportinghealthandsportstudentsinpractice/placement-dates/"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Freeform: Shape 17">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2" name="Rectangle 19">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1">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4" name="Rectangle 23">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192000" cy="6095999"/>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BBD9F5-8390-4A2A-8C78-B2C5137CFE89}"/>
              </a:ext>
            </a:extLst>
          </p:cNvPr>
          <p:cNvSpPr>
            <a:spLocks noGrp="1"/>
          </p:cNvSpPr>
          <p:nvPr>
            <p:ph type="ctrTitle"/>
          </p:nvPr>
        </p:nvSpPr>
        <p:spPr>
          <a:xfrm>
            <a:off x="5390385" y="1035842"/>
            <a:ext cx="6635142" cy="1344613"/>
          </a:xfrm>
        </p:spPr>
        <p:txBody>
          <a:bodyPr vert="horz" lIns="91440" tIns="45720" rIns="91440" bIns="45720" rtlCol="0" anchor="t">
            <a:normAutofit/>
          </a:bodyPr>
          <a:lstStyle/>
          <a:p>
            <a:pPr algn="l"/>
            <a:r>
              <a:rPr lang="en-US" sz="4200" dirty="0"/>
              <a:t>Practice Educators Course. </a:t>
            </a:r>
            <a:endParaRPr lang="en-US" sz="4200" kern="1200" spc="-50" baseline="0" dirty="0">
              <a:solidFill>
                <a:schemeClr val="tx1"/>
              </a:solidFill>
              <a:latin typeface="+mj-lt"/>
              <a:ea typeface="+mj-ea"/>
              <a:cs typeface="+mj-cs"/>
            </a:endParaRPr>
          </a:p>
        </p:txBody>
      </p:sp>
      <p:sp>
        <p:nvSpPr>
          <p:cNvPr id="3" name="Subtitle 2">
            <a:extLst>
              <a:ext uri="{FF2B5EF4-FFF2-40B4-BE49-F238E27FC236}">
                <a16:creationId xmlns:a16="http://schemas.microsoft.com/office/drawing/2014/main" id="{F187148F-025E-4FF0-8AE0-14DB69903C7C}"/>
              </a:ext>
            </a:extLst>
          </p:cNvPr>
          <p:cNvSpPr>
            <a:spLocks noGrp="1"/>
          </p:cNvSpPr>
          <p:nvPr>
            <p:ph type="subTitle" idx="1"/>
          </p:nvPr>
        </p:nvSpPr>
        <p:spPr>
          <a:xfrm>
            <a:off x="5060707" y="2465798"/>
            <a:ext cx="6964821" cy="4079196"/>
          </a:xfrm>
        </p:spPr>
        <p:txBody>
          <a:bodyPr vert="horz" lIns="91440" tIns="45720" rIns="91440" bIns="45720" rtlCol="0">
            <a:normAutofit fontScale="92500" lnSpcReduction="20000"/>
          </a:bodyPr>
          <a:lstStyle/>
          <a:p>
            <a:pPr algn="l"/>
            <a:r>
              <a:rPr lang="en-US" sz="2300" b="1" dirty="0">
                <a:latin typeface="Calibri" panose="020F0502020204030204" pitchFamily="34" charset="0"/>
                <a:cs typeface="Calibri" panose="020F0502020204030204" pitchFamily="34" charset="0"/>
              </a:rPr>
              <a:t>Physiotherapy BSc (Hons) and MSc (pre-reg) </a:t>
            </a:r>
          </a:p>
          <a:p>
            <a:pPr algn="l"/>
            <a:r>
              <a:rPr lang="en-US" sz="2300" b="1" dirty="0">
                <a:latin typeface="Calibri" panose="020F0502020204030204" pitchFamily="34" charset="0"/>
                <a:cs typeface="Calibri" panose="020F0502020204030204" pitchFamily="34" charset="0"/>
              </a:rPr>
              <a:t>BSc (Hons) and MSc (pre-reg) apprenticeship. </a:t>
            </a:r>
          </a:p>
          <a:p>
            <a:pPr algn="l"/>
            <a:r>
              <a:rPr lang="en-US" sz="2300" dirty="0">
                <a:latin typeface="Calibri" panose="020F0502020204030204" pitchFamily="34" charset="0"/>
                <a:cs typeface="Calibri" panose="020F0502020204030204" pitchFamily="34" charset="0"/>
              </a:rPr>
              <a:t>School of Sport and Health Sciences </a:t>
            </a:r>
          </a:p>
          <a:p>
            <a:pPr algn="l"/>
            <a:r>
              <a:rPr lang="en-US" sz="2300" dirty="0">
                <a:latin typeface="Calibri" panose="020F0502020204030204" pitchFamily="34" charset="0"/>
                <a:cs typeface="Calibri" panose="020F0502020204030204" pitchFamily="34" charset="0"/>
              </a:rPr>
              <a:t>University of Brighton </a:t>
            </a:r>
          </a:p>
          <a:p>
            <a:pPr algn="l"/>
            <a:endParaRPr lang="en-US" sz="2300" dirty="0">
              <a:latin typeface="Calibri" panose="020F0502020204030204" pitchFamily="34" charset="0"/>
              <a:cs typeface="Calibri" panose="020F0502020204030204" pitchFamily="34" charset="0"/>
            </a:endParaRPr>
          </a:p>
          <a:p>
            <a:pPr algn="l"/>
            <a:r>
              <a:rPr lang="en-US" sz="2300" b="1" dirty="0">
                <a:latin typeface="Calibri" panose="020F0502020204030204" pitchFamily="34" charset="0"/>
                <a:cs typeface="Calibri" panose="020F0502020204030204" pitchFamily="34" charset="0"/>
              </a:rPr>
              <a:t>Physiotherapy placement team: Sarah-Jane Ryan, Tiffany Blackburn and Sara Hadland</a:t>
            </a:r>
          </a:p>
          <a:p>
            <a:pPr algn="l"/>
            <a:r>
              <a:rPr lang="en-US" sz="2100" dirty="0">
                <a:latin typeface="Calibri" panose="020F0502020204030204" pitchFamily="34" charset="0"/>
                <a:cs typeface="Calibri" panose="020F0502020204030204" pitchFamily="34" charset="0"/>
              </a:rPr>
              <a:t>EMAIL: </a:t>
            </a:r>
            <a:r>
              <a:rPr lang="en-US" sz="2100" dirty="0">
                <a:latin typeface="Calibri" panose="020F0502020204030204" pitchFamily="34" charset="0"/>
                <a:cs typeface="Calibri" panose="020F0502020204030204" pitchFamily="34" charset="0"/>
                <a:hlinkClick r:id="rId2"/>
              </a:rPr>
              <a:t>physiotherapy-placements@brighton.ac.uk</a:t>
            </a:r>
            <a:r>
              <a:rPr lang="en-US" sz="2100" dirty="0">
                <a:latin typeface="Calibri" panose="020F0502020204030204" pitchFamily="34" charset="0"/>
                <a:cs typeface="Calibri" panose="020F0502020204030204" pitchFamily="34" charset="0"/>
              </a:rPr>
              <a:t> </a:t>
            </a:r>
            <a:endParaRPr lang="en-US" sz="2100" dirty="0"/>
          </a:p>
          <a:p>
            <a:pPr algn="l"/>
            <a:r>
              <a:rPr lang="en-US" sz="2100" dirty="0"/>
              <a:t>TWITTER/X: @brightphysios </a:t>
            </a:r>
          </a:p>
          <a:p>
            <a:pPr algn="l"/>
            <a:r>
              <a:rPr lang="en-US" sz="2100" dirty="0"/>
              <a:t>WEBSITE:</a:t>
            </a:r>
            <a:r>
              <a:rPr lang="en-GB" sz="2100" dirty="0">
                <a:latin typeface="Calibri" panose="020F0502020204030204" pitchFamily="34" charset="0"/>
                <a:cs typeface="Calibri" panose="020F0502020204030204" pitchFamily="34" charset="0"/>
                <a:hlinkClick r:id="rId3"/>
              </a:rPr>
              <a:t>Home | University of Brighton Supporting Health and Sport Students in Practice</a:t>
            </a:r>
            <a:r>
              <a:rPr lang="en-US" sz="2100" b="1" dirty="0">
                <a:latin typeface="Calibri" panose="020F0502020204030204" pitchFamily="34" charset="0"/>
                <a:cs typeface="Calibri" panose="020F0502020204030204" pitchFamily="34" charset="0"/>
              </a:rPr>
              <a:t>  </a:t>
            </a:r>
          </a:p>
          <a:p>
            <a:pPr algn="l"/>
            <a:endParaRPr lang="en-US" dirty="0"/>
          </a:p>
        </p:txBody>
      </p:sp>
      <p:pic>
        <p:nvPicPr>
          <p:cNvPr id="5" name="Picture 4">
            <a:extLst>
              <a:ext uri="{FF2B5EF4-FFF2-40B4-BE49-F238E27FC236}">
                <a16:creationId xmlns:a16="http://schemas.microsoft.com/office/drawing/2014/main" id="{985436F0-3EAE-B21D-F6CC-BA080F12310A}"/>
              </a:ext>
            </a:extLst>
          </p:cNvPr>
          <p:cNvPicPr>
            <a:picLocks noChangeAspect="1"/>
          </p:cNvPicPr>
          <p:nvPr/>
        </p:nvPicPr>
        <p:blipFill>
          <a:blip r:embed="rId4"/>
          <a:stretch>
            <a:fillRect/>
          </a:stretch>
        </p:blipFill>
        <p:spPr>
          <a:xfrm>
            <a:off x="119872" y="1838528"/>
            <a:ext cx="4820963" cy="4706466"/>
          </a:xfrm>
          <a:prstGeom prst="rect">
            <a:avLst/>
          </a:prstGeom>
        </p:spPr>
      </p:pic>
    </p:spTree>
    <p:extLst>
      <p:ext uri="{BB962C8B-B14F-4D97-AF65-F5344CB8AC3E}">
        <p14:creationId xmlns:p14="http://schemas.microsoft.com/office/powerpoint/2010/main" val="3390833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ABBC6-FEF6-4C07-9146-64D5984E249D}"/>
              </a:ext>
            </a:extLst>
          </p:cNvPr>
          <p:cNvSpPr>
            <a:spLocks noGrp="1"/>
          </p:cNvSpPr>
          <p:nvPr>
            <p:ph type="title"/>
          </p:nvPr>
        </p:nvSpPr>
        <p:spPr>
          <a:xfrm>
            <a:off x="1024127" y="1783080"/>
            <a:ext cx="8446009" cy="4562856"/>
          </a:xfrm>
        </p:spPr>
        <p:txBody>
          <a:bodyPr>
            <a:normAutofit fontScale="90000"/>
          </a:bodyPr>
          <a:lstStyle/>
          <a:p>
            <a:r>
              <a:rPr lang="en-GB" sz="2700" dirty="0">
                <a:latin typeface="Calibri" panose="020F0502020204030204" pitchFamily="34" charset="0"/>
                <a:cs typeface="Calibri" panose="020F0502020204030204" pitchFamily="34" charset="0"/>
              </a:rPr>
              <a:t>You might find it useful to revisit the teaching strategies and models introduced in module 2,  GROW model, PLUS etc. </a:t>
            </a:r>
            <a:br>
              <a:rPr lang="en-GB" sz="2700" dirty="0">
                <a:latin typeface="Calibri" panose="020F0502020204030204" pitchFamily="34" charset="0"/>
                <a:cs typeface="Calibri" panose="020F0502020204030204" pitchFamily="34" charset="0"/>
              </a:rPr>
            </a:br>
            <a:br>
              <a:rPr lang="en-GB" sz="2700" dirty="0">
                <a:latin typeface="Calibri" panose="020F0502020204030204" pitchFamily="34" charset="0"/>
                <a:cs typeface="Calibri" panose="020F0502020204030204" pitchFamily="34" charset="0"/>
              </a:rPr>
            </a:br>
            <a:r>
              <a:rPr lang="en-GB" sz="2700" dirty="0">
                <a:latin typeface="Calibri" panose="020F0502020204030204" pitchFamily="34" charset="0"/>
                <a:cs typeface="Calibri" panose="020F0502020204030204" pitchFamily="34" charset="0"/>
              </a:rPr>
              <a:t>Consider how it will apply to your style of education, different students and your environment? </a:t>
            </a:r>
            <a:br>
              <a:rPr lang="en-GB" sz="2700" dirty="0">
                <a:latin typeface="Calibri" panose="020F0502020204030204" pitchFamily="34" charset="0"/>
                <a:cs typeface="Calibri" panose="020F0502020204030204" pitchFamily="34" charset="0"/>
              </a:rPr>
            </a:br>
            <a:br>
              <a:rPr lang="en-GB" sz="2700" dirty="0">
                <a:latin typeface="Calibri" panose="020F0502020204030204" pitchFamily="34" charset="0"/>
                <a:cs typeface="Calibri" panose="020F0502020204030204" pitchFamily="34" charset="0"/>
              </a:rPr>
            </a:br>
            <a:r>
              <a:rPr lang="en-GB" sz="2700" dirty="0">
                <a:latin typeface="Calibri" panose="020F0502020204030204" pitchFamily="34" charset="0"/>
                <a:cs typeface="Calibri" panose="020F0502020204030204" pitchFamily="34" charset="0"/>
              </a:rPr>
              <a:t>This can help you to prepare for the assessment as part of a successful placement. </a:t>
            </a:r>
            <a:br>
              <a:rPr lang="en-GB" sz="2700" dirty="0">
                <a:latin typeface="Calibri" panose="020F0502020204030204" pitchFamily="34" charset="0"/>
                <a:cs typeface="Calibri" panose="020F0502020204030204" pitchFamily="34" charset="0"/>
              </a:rPr>
            </a:br>
            <a:br>
              <a:rPr lang="en-GB" sz="2700" dirty="0">
                <a:latin typeface="Calibri" panose="020F0502020204030204" pitchFamily="34" charset="0"/>
                <a:cs typeface="Calibri" panose="020F0502020204030204" pitchFamily="34" charset="0"/>
              </a:rPr>
            </a:br>
            <a:r>
              <a:rPr lang="en-GB" sz="1800" dirty="0">
                <a:latin typeface="Calibri" panose="020F0502020204030204" pitchFamily="34" charset="0"/>
                <a:cs typeface="Calibri" panose="020F0502020204030204" pitchFamily="34" charset="0"/>
              </a:rPr>
              <a:t>School policies and Guidance: </a:t>
            </a:r>
            <a:r>
              <a:rPr lang="en-GB" sz="1800" dirty="0">
                <a:latin typeface="Calibri" panose="020F0502020204030204" pitchFamily="34" charset="0"/>
                <a:cs typeface="Calibri" panose="020F0502020204030204" pitchFamily="34" charset="0"/>
                <a:hlinkClick r:id="rId2"/>
              </a:rPr>
              <a:t>School of Sport and Health Sciences Guidance documents for Practice Learning | University of Brighton Supporting Health and Sport Students in Practice</a:t>
            </a:r>
            <a:br>
              <a:rPr lang="en-GB" sz="1800" dirty="0">
                <a:latin typeface="Calibri" panose="020F0502020204030204" pitchFamily="34" charset="0"/>
                <a:cs typeface="Calibri" panose="020F0502020204030204" pitchFamily="34" charset="0"/>
              </a:rPr>
            </a:br>
            <a:br>
              <a:rPr lang="en-GB" sz="1800" dirty="0">
                <a:latin typeface="Calibri" panose="020F0502020204030204" pitchFamily="34" charset="0"/>
                <a:cs typeface="Calibri" panose="020F0502020204030204" pitchFamily="34" charset="0"/>
              </a:rPr>
            </a:br>
            <a:r>
              <a:rPr lang="en-GB" sz="1800" dirty="0">
                <a:latin typeface="Calibri" panose="020F0502020204030204" pitchFamily="34" charset="0"/>
                <a:cs typeface="Calibri" panose="020F0502020204030204" pitchFamily="34" charset="0"/>
              </a:rPr>
              <a:t>Common placement assessment form (CPAF) </a:t>
            </a:r>
            <a:r>
              <a:rPr lang="en-GB" sz="1800" dirty="0">
                <a:latin typeface="Calibri" panose="020F0502020204030204" pitchFamily="34" charset="0"/>
                <a:cs typeface="Calibri" panose="020F0502020204030204" pitchFamily="34" charset="0"/>
                <a:hlinkClick r:id="rId3"/>
              </a:rPr>
              <a:t>https://www.csp.org.uk/professional-clinical/practice-based-learning/cpaf</a:t>
            </a:r>
            <a:r>
              <a:rPr lang="en-GB" sz="1800" dirty="0">
                <a:latin typeface="Calibri" panose="020F0502020204030204" pitchFamily="34" charset="0"/>
                <a:cs typeface="Calibri" panose="020F0502020204030204" pitchFamily="34" charset="0"/>
              </a:rPr>
              <a:t> </a:t>
            </a:r>
            <a:br>
              <a:rPr lang="en-GB" sz="2700" dirty="0">
                <a:latin typeface="Calibri" panose="020F0502020204030204" pitchFamily="34" charset="0"/>
                <a:cs typeface="Calibri" panose="020F0502020204030204" pitchFamily="34" charset="0"/>
              </a:rPr>
            </a:br>
            <a:br>
              <a:rPr lang="en-GB" sz="2700" dirty="0">
                <a:latin typeface="Calibri" panose="020F0502020204030204" pitchFamily="34" charset="0"/>
                <a:cs typeface="Calibri" panose="020F0502020204030204" pitchFamily="34" charset="0"/>
              </a:rPr>
            </a:br>
            <a:br>
              <a:rPr lang="en-GB" sz="2700" dirty="0">
                <a:latin typeface="Calibri" panose="020F0502020204030204" pitchFamily="34" charset="0"/>
                <a:cs typeface="Calibri" panose="020F0502020204030204" pitchFamily="34" charset="0"/>
              </a:rPr>
            </a:br>
            <a:br>
              <a:rPr lang="en-GB" sz="2200" dirty="0"/>
            </a:br>
            <a:br>
              <a:rPr lang="en-GB" sz="2200" dirty="0"/>
            </a:br>
            <a:br>
              <a:rPr lang="en-GB" sz="2200" dirty="0"/>
            </a:br>
            <a:r>
              <a:rPr lang="en-GB" sz="2200" dirty="0"/>
              <a:t> </a:t>
            </a:r>
            <a:br>
              <a:rPr lang="en-GB" sz="2200" dirty="0"/>
            </a:br>
            <a:br>
              <a:rPr lang="en-GB" sz="1600" dirty="0"/>
            </a:br>
            <a:br>
              <a:rPr lang="en-US" sz="2800" b="1" dirty="0">
                <a:latin typeface="Calibri" panose="020F0502020204030204" pitchFamily="34" charset="0"/>
                <a:cs typeface="Calibri" panose="020F0502020204030204" pitchFamily="34" charset="0"/>
              </a:rPr>
            </a:br>
            <a:br>
              <a:rPr lang="en-US" sz="2800" b="1" dirty="0">
                <a:latin typeface="Calibri" panose="020F0502020204030204" pitchFamily="34" charset="0"/>
                <a:cs typeface="Calibri" panose="020F0502020204030204" pitchFamily="34" charset="0"/>
              </a:rPr>
            </a:br>
            <a:br>
              <a:rPr lang="en-US" sz="2800" b="1" dirty="0">
                <a:latin typeface="Calibri" panose="020F0502020204030204" pitchFamily="34" charset="0"/>
                <a:cs typeface="Calibri" panose="020F0502020204030204" pitchFamily="34" charset="0"/>
              </a:rPr>
            </a:br>
            <a:r>
              <a:rPr lang="en-US" sz="2800" b="1" dirty="0">
                <a:latin typeface="Calibri" panose="020F0502020204030204" pitchFamily="34" charset="0"/>
                <a:cs typeface="Calibri" panose="020F0502020204030204" pitchFamily="34" charset="0"/>
              </a:rPr>
              <a:t> </a:t>
            </a:r>
            <a:br>
              <a:rPr lang="en-US" sz="2800" dirty="0">
                <a:latin typeface="Calibri" panose="020F0502020204030204" pitchFamily="34" charset="0"/>
                <a:cs typeface="Calibri" panose="020F0502020204030204" pitchFamily="34" charset="0"/>
              </a:rPr>
            </a:br>
            <a:br>
              <a:rPr lang="en-US" sz="2800" dirty="0">
                <a:latin typeface="Calibri" panose="020F0502020204030204" pitchFamily="34" charset="0"/>
                <a:cs typeface="Calibri" panose="020F0502020204030204" pitchFamily="34" charset="0"/>
              </a:rPr>
            </a:br>
            <a:endParaRPr lang="en-GB" sz="2800" dirty="0">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710F25FB-348E-481F-E0AF-71419A145B9C}"/>
              </a:ext>
            </a:extLst>
          </p:cNvPr>
          <p:cNvSpPr txBox="1">
            <a:spLocks/>
          </p:cNvSpPr>
          <p:nvPr/>
        </p:nvSpPr>
        <p:spPr>
          <a:xfrm>
            <a:off x="947927" y="1016438"/>
            <a:ext cx="7566915" cy="905039"/>
          </a:xfrm>
          <a:prstGeom prst="rect">
            <a:avLst/>
          </a:prstGeom>
        </p:spPr>
        <p:txBody>
          <a:bodyPr vert="horz" lIns="91440" tIns="45720" rIns="91440" bIns="45720" rtlCol="0" anchor="t">
            <a:normAutofit fontScale="77500" lnSpcReduction="20000"/>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r>
              <a:rPr lang="en-US" sz="4400" b="1" dirty="0">
                <a:latin typeface="Calibri" panose="020F0502020204030204" pitchFamily="34" charset="0"/>
                <a:cs typeface="Calibri" panose="020F0502020204030204" pitchFamily="34" charset="0"/>
              </a:rPr>
              <a:t>Module 2: Hosting a successful placement</a:t>
            </a:r>
            <a:endParaRPr lang="en-GB" sz="4400" dirty="0">
              <a:latin typeface="Calibri" panose="020F0502020204030204" pitchFamily="34" charset="0"/>
              <a:cs typeface="Calibri" panose="020F0502020204030204" pitchFamily="34" charset="0"/>
            </a:endParaRPr>
          </a:p>
        </p:txBody>
      </p:sp>
      <p:sp>
        <p:nvSpPr>
          <p:cNvPr id="10" name="Title 1">
            <a:extLst>
              <a:ext uri="{FF2B5EF4-FFF2-40B4-BE49-F238E27FC236}">
                <a16:creationId xmlns:a16="http://schemas.microsoft.com/office/drawing/2014/main" id="{3DAF2E02-9A5D-219C-7540-52334676C656}"/>
              </a:ext>
            </a:extLst>
          </p:cNvPr>
          <p:cNvSpPr txBox="1">
            <a:spLocks/>
          </p:cNvSpPr>
          <p:nvPr/>
        </p:nvSpPr>
        <p:spPr>
          <a:xfrm>
            <a:off x="4731385" y="1493520"/>
            <a:ext cx="7318375" cy="5087260"/>
          </a:xfrm>
          <a:prstGeom prst="rect">
            <a:avLst/>
          </a:prstGeom>
        </p:spPr>
        <p:txBody>
          <a:bodyPr vert="horz" lIns="91440" tIns="45720" rIns="91440" bIns="45720" rtlCol="0" anchor="t">
            <a:normAutofit fontScale="97500"/>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endParaRPr lang="en-US" sz="2000">
              <a:latin typeface="Calibri" panose="020F0502020204030204" pitchFamily="34" charset="0"/>
              <a:cs typeface="Calibri" panose="020F0502020204030204" pitchFamily="34" charset="0"/>
            </a:endParaRPr>
          </a:p>
          <a:p>
            <a:r>
              <a:rPr lang="en-US" sz="2000">
                <a:latin typeface="Calibri" panose="020F0502020204030204" pitchFamily="34" charset="0"/>
                <a:cs typeface="Calibri" panose="020F0502020204030204" pitchFamily="34" charset="0"/>
              </a:rPr>
              <a:t>  </a:t>
            </a:r>
            <a:br>
              <a:rPr lang="en-US" sz="2000">
                <a:latin typeface="Calibri" panose="020F0502020204030204" pitchFamily="34" charset="0"/>
                <a:cs typeface="Calibri" panose="020F0502020204030204" pitchFamily="34" charset="0"/>
              </a:rPr>
            </a:br>
            <a:br>
              <a:rPr lang="en-US" sz="2000">
                <a:latin typeface="Calibri" panose="020F0502020204030204" pitchFamily="34" charset="0"/>
                <a:cs typeface="Calibri" panose="020F0502020204030204" pitchFamily="34" charset="0"/>
              </a:rPr>
            </a:br>
            <a:br>
              <a:rPr lang="en-US" sz="2000">
                <a:latin typeface="Calibri" panose="020F0502020204030204" pitchFamily="34" charset="0"/>
                <a:cs typeface="Calibri" panose="020F0502020204030204" pitchFamily="34" charset="0"/>
              </a:rPr>
            </a:br>
            <a:br>
              <a:rPr lang="en-US" sz="2000">
                <a:latin typeface="Calibri" panose="020F0502020204030204" pitchFamily="34" charset="0"/>
                <a:cs typeface="Calibri" panose="020F0502020204030204" pitchFamily="34" charset="0"/>
              </a:rPr>
            </a:br>
            <a:br>
              <a:rPr lang="en-US" sz="2800" b="1">
                <a:latin typeface="Calibri" panose="020F0502020204030204" pitchFamily="34" charset="0"/>
                <a:cs typeface="Calibri" panose="020F0502020204030204" pitchFamily="34" charset="0"/>
              </a:rPr>
            </a:br>
            <a:br>
              <a:rPr lang="en-US" sz="2800" b="1">
                <a:latin typeface="Calibri" panose="020F0502020204030204" pitchFamily="34" charset="0"/>
                <a:cs typeface="Calibri" panose="020F0502020204030204" pitchFamily="34" charset="0"/>
              </a:rPr>
            </a:br>
            <a:br>
              <a:rPr lang="en-US" sz="2800" b="1">
                <a:latin typeface="Calibri" panose="020F0502020204030204" pitchFamily="34" charset="0"/>
                <a:cs typeface="Calibri" panose="020F0502020204030204" pitchFamily="34" charset="0"/>
              </a:rPr>
            </a:br>
            <a:r>
              <a:rPr lang="en-US" sz="2800" b="1">
                <a:latin typeface="Calibri" panose="020F0502020204030204" pitchFamily="34" charset="0"/>
                <a:cs typeface="Calibri" panose="020F0502020204030204" pitchFamily="34" charset="0"/>
              </a:rPr>
              <a:t> </a:t>
            </a:r>
            <a:br>
              <a:rPr lang="en-US" sz="2800">
                <a:latin typeface="Calibri" panose="020F0502020204030204" pitchFamily="34" charset="0"/>
                <a:cs typeface="Calibri" panose="020F0502020204030204" pitchFamily="34" charset="0"/>
              </a:rPr>
            </a:br>
            <a:br>
              <a:rPr lang="en-US" sz="2800">
                <a:latin typeface="Calibri" panose="020F0502020204030204" pitchFamily="34" charset="0"/>
                <a:cs typeface="Calibri" panose="020F0502020204030204" pitchFamily="34" charset="0"/>
              </a:rPr>
            </a:br>
            <a:endParaRPr lang="en-GB" sz="2800"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C848B28F-C6E8-FD69-B452-23FBC5A9F00A}"/>
              </a:ext>
            </a:extLst>
          </p:cNvPr>
          <p:cNvPicPr>
            <a:picLocks noChangeAspect="1"/>
          </p:cNvPicPr>
          <p:nvPr/>
        </p:nvPicPr>
        <p:blipFill>
          <a:blip r:embed="rId4"/>
          <a:stretch>
            <a:fillRect/>
          </a:stretch>
        </p:blipFill>
        <p:spPr>
          <a:xfrm>
            <a:off x="9729297" y="4801975"/>
            <a:ext cx="1256626" cy="1778805"/>
          </a:xfrm>
          <a:prstGeom prst="rect">
            <a:avLst/>
          </a:prstGeom>
        </p:spPr>
      </p:pic>
      <p:pic>
        <p:nvPicPr>
          <p:cNvPr id="11" name="Picture 10">
            <a:extLst>
              <a:ext uri="{FF2B5EF4-FFF2-40B4-BE49-F238E27FC236}">
                <a16:creationId xmlns:a16="http://schemas.microsoft.com/office/drawing/2014/main" id="{8F2E15AC-8DDE-6E2D-1876-2DC0164BECE9}"/>
              </a:ext>
            </a:extLst>
          </p:cNvPr>
          <p:cNvPicPr>
            <a:picLocks noChangeAspect="1"/>
          </p:cNvPicPr>
          <p:nvPr/>
        </p:nvPicPr>
        <p:blipFill>
          <a:blip r:embed="rId5"/>
          <a:stretch>
            <a:fillRect/>
          </a:stretch>
        </p:blipFill>
        <p:spPr>
          <a:xfrm>
            <a:off x="9767059" y="2865511"/>
            <a:ext cx="1256626" cy="1786631"/>
          </a:xfrm>
          <a:prstGeom prst="rect">
            <a:avLst/>
          </a:prstGeom>
        </p:spPr>
      </p:pic>
      <p:pic>
        <p:nvPicPr>
          <p:cNvPr id="13" name="Picture 12">
            <a:extLst>
              <a:ext uri="{FF2B5EF4-FFF2-40B4-BE49-F238E27FC236}">
                <a16:creationId xmlns:a16="http://schemas.microsoft.com/office/drawing/2014/main" id="{A492663F-0509-E39E-F0B1-D08C57D784DC}"/>
              </a:ext>
            </a:extLst>
          </p:cNvPr>
          <p:cNvPicPr>
            <a:picLocks noChangeAspect="1"/>
          </p:cNvPicPr>
          <p:nvPr/>
        </p:nvPicPr>
        <p:blipFill>
          <a:blip r:embed="rId6"/>
          <a:stretch>
            <a:fillRect/>
          </a:stretch>
        </p:blipFill>
        <p:spPr>
          <a:xfrm>
            <a:off x="9688832" y="855823"/>
            <a:ext cx="1479041" cy="2131307"/>
          </a:xfrm>
          <a:prstGeom prst="rect">
            <a:avLst/>
          </a:prstGeom>
        </p:spPr>
      </p:pic>
    </p:spTree>
    <p:extLst>
      <p:ext uri="{BB962C8B-B14F-4D97-AF65-F5344CB8AC3E}">
        <p14:creationId xmlns:p14="http://schemas.microsoft.com/office/powerpoint/2010/main" val="1751673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ABBC6-FEF6-4C07-9146-64D5984E249D}"/>
              </a:ext>
            </a:extLst>
          </p:cNvPr>
          <p:cNvSpPr>
            <a:spLocks noGrp="1"/>
          </p:cNvSpPr>
          <p:nvPr>
            <p:ph type="title"/>
          </p:nvPr>
        </p:nvSpPr>
        <p:spPr>
          <a:xfrm>
            <a:off x="4762566" y="765927"/>
            <a:ext cx="6539008" cy="5326145"/>
          </a:xfrm>
        </p:spPr>
        <p:txBody>
          <a:bodyPr>
            <a:normAutofit fontScale="90000"/>
          </a:bodyPr>
          <a:lstStyle/>
          <a:p>
            <a:r>
              <a:rPr lang="en-US" sz="2800" b="1" dirty="0">
                <a:latin typeface="Calibri" panose="020F0502020204030204" pitchFamily="34" charset="0"/>
                <a:cs typeface="Calibri" panose="020F0502020204030204" pitchFamily="34" charset="0"/>
              </a:rPr>
              <a:t>Raising concerns – reflective questions </a:t>
            </a:r>
            <a:br>
              <a:rPr lang="en-US" sz="2800" dirty="0">
                <a:latin typeface="Calibri" panose="020F0502020204030204" pitchFamily="34" charset="0"/>
                <a:cs typeface="Calibri" panose="020F0502020204030204" pitchFamily="34" charset="0"/>
              </a:rPr>
            </a:br>
            <a:br>
              <a:rPr lang="en-US" sz="2800"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rPr>
              <a:t>What experiences do you have of students raising / not raising concerns? </a:t>
            </a:r>
            <a:br>
              <a:rPr lang="en-US" sz="2200" dirty="0">
                <a:latin typeface="Calibri" panose="020F0502020204030204" pitchFamily="34" charset="0"/>
                <a:cs typeface="Calibri" panose="020F0502020204030204" pitchFamily="34" charset="0"/>
              </a:rPr>
            </a:br>
            <a:br>
              <a:rPr lang="en-US" sz="2200"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rPr>
              <a:t>Why might students not report concerns to you or your team?</a:t>
            </a:r>
            <a:br>
              <a:rPr lang="en-US" sz="2200" dirty="0">
                <a:latin typeface="Calibri" panose="020F0502020204030204" pitchFamily="34" charset="0"/>
                <a:cs typeface="Calibri" panose="020F0502020204030204" pitchFamily="34" charset="0"/>
              </a:rPr>
            </a:br>
            <a:br>
              <a:rPr lang="en-US" sz="2200"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rPr>
              <a:t>How do you help to make your students feel safe?</a:t>
            </a:r>
            <a:br>
              <a:rPr lang="en-US" sz="2200" dirty="0">
                <a:latin typeface="Calibri" panose="020F0502020204030204" pitchFamily="34" charset="0"/>
                <a:cs typeface="Calibri" panose="020F0502020204030204" pitchFamily="34" charset="0"/>
              </a:rPr>
            </a:br>
            <a:br>
              <a:rPr lang="en-US" sz="2200"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rPr>
              <a:t>How confident do you feel supporting students who raise concerns?</a:t>
            </a:r>
            <a:br>
              <a:rPr lang="en-US" sz="2200" dirty="0">
                <a:latin typeface="Calibri" panose="020F0502020204030204" pitchFamily="34" charset="0"/>
                <a:cs typeface="Calibri" panose="020F0502020204030204" pitchFamily="34" charset="0"/>
              </a:rPr>
            </a:br>
            <a:br>
              <a:rPr lang="en-US" sz="2200"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rPr>
              <a:t>What discussions can you have at induction stage and how will you regularly check in with students and give them safe space to raise concerns?</a:t>
            </a:r>
            <a:br>
              <a:rPr lang="en-US" sz="2200" dirty="0">
                <a:latin typeface="Calibri" panose="020F0502020204030204" pitchFamily="34" charset="0"/>
                <a:cs typeface="Calibri" panose="020F0502020204030204" pitchFamily="34" charset="0"/>
              </a:rPr>
            </a:br>
            <a:br>
              <a:rPr lang="en-US" sz="2200"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rPr>
              <a:t>Do you need extra support to raise concerns about learners? </a:t>
            </a:r>
            <a:br>
              <a:rPr lang="en-US" sz="2200"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rPr>
              <a:t>What support do you need / can we provide for you? </a:t>
            </a:r>
            <a:endParaRPr lang="en-GB" sz="22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C30D70E-D383-E62F-3604-2F5E04CD0507}"/>
              </a:ext>
            </a:extLst>
          </p:cNvPr>
          <p:cNvPicPr>
            <a:picLocks noChangeAspect="1"/>
          </p:cNvPicPr>
          <p:nvPr/>
        </p:nvPicPr>
        <p:blipFill>
          <a:blip r:embed="rId2"/>
          <a:stretch>
            <a:fillRect/>
          </a:stretch>
        </p:blipFill>
        <p:spPr>
          <a:xfrm>
            <a:off x="797366" y="1047964"/>
            <a:ext cx="3965199" cy="2973899"/>
          </a:xfrm>
          <a:prstGeom prst="rect">
            <a:avLst/>
          </a:prstGeom>
        </p:spPr>
      </p:pic>
    </p:spTree>
    <p:extLst>
      <p:ext uri="{BB962C8B-B14F-4D97-AF65-F5344CB8AC3E}">
        <p14:creationId xmlns:p14="http://schemas.microsoft.com/office/powerpoint/2010/main" val="2958214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69419-A804-48E1-9EAE-12B58F74BC40}"/>
              </a:ext>
            </a:extLst>
          </p:cNvPr>
          <p:cNvSpPr>
            <a:spLocks noGrp="1"/>
          </p:cNvSpPr>
          <p:nvPr>
            <p:ph type="title"/>
          </p:nvPr>
        </p:nvSpPr>
        <p:spPr>
          <a:xfrm>
            <a:off x="5431939" y="828740"/>
            <a:ext cx="5998059" cy="905039"/>
          </a:xfrm>
        </p:spPr>
        <p:txBody>
          <a:bodyPr>
            <a:normAutofit/>
          </a:bodyPr>
          <a:lstStyle/>
          <a:p>
            <a:r>
              <a:rPr lang="en-US" dirty="0"/>
              <a:t>Some Ideas </a:t>
            </a:r>
            <a:endParaRPr lang="en-GB" dirty="0"/>
          </a:p>
        </p:txBody>
      </p:sp>
      <p:sp>
        <p:nvSpPr>
          <p:cNvPr id="9" name="Content Placeholder 8">
            <a:extLst>
              <a:ext uri="{FF2B5EF4-FFF2-40B4-BE49-F238E27FC236}">
                <a16:creationId xmlns:a16="http://schemas.microsoft.com/office/drawing/2014/main" id="{A5BF8502-2C7C-4490-9919-42DD6521A8C9}"/>
              </a:ext>
            </a:extLst>
          </p:cNvPr>
          <p:cNvSpPr>
            <a:spLocks noGrp="1"/>
          </p:cNvSpPr>
          <p:nvPr>
            <p:ph idx="1"/>
          </p:nvPr>
        </p:nvSpPr>
        <p:spPr>
          <a:xfrm>
            <a:off x="5135524" y="1455164"/>
            <a:ext cx="6294473" cy="5037684"/>
          </a:xfrm>
        </p:spPr>
        <p:txBody>
          <a:bodyPr>
            <a:noAutofit/>
          </a:bodyPr>
          <a:lstStyle/>
          <a:p>
            <a:pPr>
              <a:buFont typeface="Arial" panose="020B0604020202020204" pitchFamily="34" charset="0"/>
              <a:buChar char="•"/>
            </a:pPr>
            <a:r>
              <a:rPr lang="en-US" sz="1800" dirty="0">
                <a:latin typeface="Calibri" panose="020F0502020204030204" pitchFamily="34" charset="0"/>
                <a:cs typeface="Calibri" panose="020F0502020204030204" pitchFamily="34" charset="0"/>
              </a:rPr>
              <a:t>Create an open culture where students feel safe to talk though concerns- remember that a sense of belonging and the trust they have in you as an educator is important </a:t>
            </a:r>
          </a:p>
          <a:p>
            <a:pPr>
              <a:buFont typeface="Arial" panose="020B0604020202020204" pitchFamily="34" charset="0"/>
              <a:buChar char="•"/>
            </a:pPr>
            <a:r>
              <a:rPr lang="en-US" sz="1800" dirty="0">
                <a:latin typeface="Calibri" panose="020F0502020204030204" pitchFamily="34" charset="0"/>
                <a:cs typeface="Calibri" panose="020F0502020204030204" pitchFamily="34" charset="0"/>
              </a:rPr>
              <a:t>Include discussions in induction – don’t just ask them to look at a policy, show them how this is enacted in practice </a:t>
            </a:r>
          </a:p>
          <a:p>
            <a:pPr>
              <a:buFont typeface="Arial" panose="020B0604020202020204" pitchFamily="34" charset="0"/>
              <a:buChar char="•"/>
            </a:pPr>
            <a:r>
              <a:rPr lang="en-US" sz="1800" dirty="0">
                <a:latin typeface="Calibri" panose="020F0502020204030204" pitchFamily="34" charset="0"/>
                <a:cs typeface="Calibri" panose="020F0502020204030204" pitchFamily="34" charset="0"/>
              </a:rPr>
              <a:t>Arrange time for them to meet with safeguarding lead or Speak up Guardian or other networks in your organisation</a:t>
            </a:r>
          </a:p>
          <a:p>
            <a:pPr>
              <a:buFont typeface="Arial" panose="020B0604020202020204" pitchFamily="34" charset="0"/>
              <a:buChar char="•"/>
            </a:pPr>
            <a:r>
              <a:rPr lang="en-US" sz="1800" dirty="0">
                <a:latin typeface="Calibri" panose="020F0502020204030204" pitchFamily="34" charset="0"/>
                <a:cs typeface="Calibri" panose="020F0502020204030204" pitchFamily="34" charset="0"/>
              </a:rPr>
              <a:t>Make sure they know who can they can go to if they have concerns that they are worried about raising with you as their assessor</a:t>
            </a:r>
          </a:p>
          <a:p>
            <a:pPr>
              <a:buFont typeface="Arial" panose="020B0604020202020204" pitchFamily="34" charset="0"/>
              <a:buChar char="•"/>
            </a:pPr>
            <a:r>
              <a:rPr lang="en-US" sz="1800" dirty="0">
                <a:latin typeface="Calibri" panose="020F0502020204030204" pitchFamily="34" charset="0"/>
                <a:cs typeface="Calibri" panose="020F0502020204030204" pitchFamily="34" charset="0"/>
              </a:rPr>
              <a:t>Make sure that concerns raised by students or concerns you have about a student are not discussed widely in the team- ensure their confidentiality</a:t>
            </a:r>
          </a:p>
          <a:p>
            <a:pPr>
              <a:buFont typeface="Arial" panose="020B0604020202020204" pitchFamily="34" charset="0"/>
              <a:buChar char="•"/>
            </a:pPr>
            <a:r>
              <a:rPr lang="en-US" sz="1800" dirty="0">
                <a:latin typeface="Calibri" panose="020F0502020204030204" pitchFamily="34" charset="0"/>
                <a:cs typeface="Calibri" panose="020F0502020204030204" pitchFamily="34" charset="0"/>
              </a:rPr>
              <a:t>Gain consent from student to share their concerns with others (aware that if someone is at harm then this overrides this) </a:t>
            </a:r>
          </a:p>
          <a:p>
            <a:pPr>
              <a:buFont typeface="Arial" panose="020B0604020202020204" pitchFamily="34" charset="0"/>
              <a:buChar char="•"/>
            </a:pPr>
            <a:r>
              <a:rPr lang="en-US" sz="1800" dirty="0">
                <a:latin typeface="Calibri" panose="020F0502020204030204" pitchFamily="34" charset="0"/>
                <a:cs typeface="Calibri" panose="020F0502020204030204" pitchFamily="34" charset="0"/>
              </a:rPr>
              <a:t>Contact the placement lead at the HEI for advice </a:t>
            </a:r>
          </a:p>
        </p:txBody>
      </p:sp>
      <p:pic>
        <p:nvPicPr>
          <p:cNvPr id="3" name="Picture 2">
            <a:extLst>
              <a:ext uri="{FF2B5EF4-FFF2-40B4-BE49-F238E27FC236}">
                <a16:creationId xmlns:a16="http://schemas.microsoft.com/office/drawing/2014/main" id="{FA226C6E-D8C5-1B1D-E70A-45F6E8BE88C4}"/>
              </a:ext>
            </a:extLst>
          </p:cNvPr>
          <p:cNvPicPr>
            <a:picLocks noChangeAspect="1"/>
          </p:cNvPicPr>
          <p:nvPr/>
        </p:nvPicPr>
        <p:blipFill>
          <a:blip r:embed="rId2"/>
          <a:stretch>
            <a:fillRect/>
          </a:stretch>
        </p:blipFill>
        <p:spPr>
          <a:xfrm>
            <a:off x="1085532" y="1889760"/>
            <a:ext cx="4049993" cy="3688079"/>
          </a:xfrm>
          <a:prstGeom prst="rect">
            <a:avLst/>
          </a:prstGeom>
        </p:spPr>
      </p:pic>
    </p:spTree>
    <p:extLst>
      <p:ext uri="{BB962C8B-B14F-4D97-AF65-F5344CB8AC3E}">
        <p14:creationId xmlns:p14="http://schemas.microsoft.com/office/powerpoint/2010/main" val="3944204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ABBC6-FEF6-4C07-9146-64D5984E249D}"/>
              </a:ext>
            </a:extLst>
          </p:cNvPr>
          <p:cNvSpPr>
            <a:spLocks noGrp="1"/>
          </p:cNvSpPr>
          <p:nvPr>
            <p:ph type="title"/>
          </p:nvPr>
        </p:nvSpPr>
        <p:spPr>
          <a:xfrm>
            <a:off x="5024158" y="828740"/>
            <a:ext cx="6405842" cy="5487219"/>
          </a:xfrm>
        </p:spPr>
        <p:txBody>
          <a:bodyPr>
            <a:normAutofit fontScale="90000"/>
          </a:bodyPr>
          <a:lstStyle/>
          <a:p>
            <a:br>
              <a:rPr lang="en-GB" sz="1600" dirty="0"/>
            </a:br>
            <a:r>
              <a:rPr lang="en-GB" sz="2000" dirty="0"/>
              <a:t>Activity- </a:t>
            </a:r>
            <a:br>
              <a:rPr lang="en-GB" sz="2000" dirty="0"/>
            </a:br>
            <a:br>
              <a:rPr lang="en-GB" sz="2000" dirty="0"/>
            </a:br>
            <a:r>
              <a:rPr lang="en-GB" sz="2000" dirty="0"/>
              <a:t>breakout groups to discuss our 2 cases.  </a:t>
            </a:r>
            <a:br>
              <a:rPr lang="en-GB" sz="2000" dirty="0"/>
            </a:br>
            <a:br>
              <a:rPr lang="en-GB" sz="2000" dirty="0"/>
            </a:br>
            <a:br>
              <a:rPr lang="en-GB" sz="2000" dirty="0"/>
            </a:br>
            <a:r>
              <a:rPr lang="en-GB" sz="2000" dirty="0"/>
              <a:t>Questions to ask: </a:t>
            </a:r>
            <a:br>
              <a:rPr lang="en-GB" sz="2000" dirty="0"/>
            </a:br>
            <a:br>
              <a:rPr lang="en-GB" sz="2000" dirty="0"/>
            </a:br>
            <a:r>
              <a:rPr lang="en-GB" sz="2000" dirty="0"/>
              <a:t>How confident are you supporting multiple students? </a:t>
            </a:r>
            <a:br>
              <a:rPr lang="en-GB" sz="2000" dirty="0"/>
            </a:br>
            <a:r>
              <a:rPr lang="en-GB" sz="2000" dirty="0"/>
              <a:t>What are the benefits of supporting the multiple model </a:t>
            </a:r>
            <a:br>
              <a:rPr lang="en-GB" sz="2000" dirty="0"/>
            </a:br>
            <a:r>
              <a:rPr lang="en-GB" sz="2000" dirty="0"/>
              <a:t>How can you educate yourselves further to help learners feel supported?  </a:t>
            </a:r>
            <a:br>
              <a:rPr lang="en-GB" sz="2000" dirty="0"/>
            </a:br>
            <a:br>
              <a:rPr lang="en-GB" sz="2000" dirty="0"/>
            </a:br>
            <a:r>
              <a:rPr lang="en-GB" sz="2000" dirty="0">
                <a:hlinkClick r:id="rId2"/>
              </a:rPr>
              <a:t>https://www.csp.org.uk/professional-clinical/practice-based-learning/supervision-models</a:t>
            </a:r>
            <a:br>
              <a:rPr lang="en-GB" sz="2000" dirty="0"/>
            </a:br>
            <a:br>
              <a:rPr lang="en-GB" sz="2000" dirty="0"/>
            </a:br>
            <a:r>
              <a:rPr lang="en-GB" sz="2000" dirty="0">
                <a:hlinkClick r:id="rId3"/>
              </a:rPr>
              <a:t>https://www.hee.nhs.uk/about/how-we-work/your-area/midlands/midlands-news/guide-practice-based-learning-neurodivergent-students</a:t>
            </a:r>
            <a:r>
              <a:rPr lang="en-GB" sz="2000" dirty="0"/>
              <a:t> </a:t>
            </a:r>
            <a:br>
              <a:rPr lang="en-GB" sz="2000" dirty="0"/>
            </a:br>
            <a:br>
              <a:rPr lang="en-GB" sz="2000" dirty="0">
                <a:latin typeface="Calibri" panose="020F0502020204030204" pitchFamily="34" charset="0"/>
                <a:cs typeface="Calibri" panose="020F0502020204030204" pitchFamily="34" charset="0"/>
              </a:rPr>
            </a:br>
            <a:br>
              <a:rPr lang="en-GB" sz="2700" dirty="0">
                <a:latin typeface="Calibri" panose="020F0502020204030204" pitchFamily="34" charset="0"/>
                <a:cs typeface="Calibri" panose="020F0502020204030204" pitchFamily="34" charset="0"/>
              </a:rPr>
            </a:br>
            <a:br>
              <a:rPr lang="en-GB" sz="2700" dirty="0"/>
            </a:br>
            <a:br>
              <a:rPr lang="en-GB" sz="2700" dirty="0"/>
            </a:br>
            <a:br>
              <a:rPr lang="en-US" sz="2800" b="1" dirty="0">
                <a:latin typeface="Calibri" panose="020F0502020204030204" pitchFamily="34" charset="0"/>
                <a:cs typeface="Calibri" panose="020F0502020204030204" pitchFamily="34" charset="0"/>
              </a:rPr>
            </a:br>
            <a:br>
              <a:rPr lang="en-US" sz="2800" b="1" dirty="0">
                <a:latin typeface="Calibri" panose="020F0502020204030204" pitchFamily="34" charset="0"/>
                <a:cs typeface="Calibri" panose="020F0502020204030204" pitchFamily="34" charset="0"/>
              </a:rPr>
            </a:br>
            <a:br>
              <a:rPr lang="en-US" sz="2800" b="1" dirty="0">
                <a:latin typeface="Calibri" panose="020F0502020204030204" pitchFamily="34" charset="0"/>
                <a:cs typeface="Calibri" panose="020F0502020204030204" pitchFamily="34" charset="0"/>
              </a:rPr>
            </a:br>
            <a:r>
              <a:rPr lang="en-US" sz="2800" b="1" dirty="0">
                <a:latin typeface="Calibri" panose="020F0502020204030204" pitchFamily="34" charset="0"/>
                <a:cs typeface="Calibri" panose="020F0502020204030204" pitchFamily="34" charset="0"/>
              </a:rPr>
              <a:t> </a:t>
            </a:r>
            <a:br>
              <a:rPr lang="en-US" sz="2800" dirty="0">
                <a:latin typeface="Calibri" panose="020F0502020204030204" pitchFamily="34" charset="0"/>
                <a:cs typeface="Calibri" panose="020F0502020204030204" pitchFamily="34" charset="0"/>
              </a:rPr>
            </a:br>
            <a:br>
              <a:rPr lang="en-US" sz="2800" dirty="0">
                <a:latin typeface="Calibri" panose="020F0502020204030204" pitchFamily="34" charset="0"/>
                <a:cs typeface="Calibri" panose="020F0502020204030204" pitchFamily="34" charset="0"/>
              </a:rPr>
            </a:br>
            <a:endParaRPr lang="en-GB" sz="2800" dirty="0">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710F25FB-348E-481F-E0AF-71419A145B9C}"/>
              </a:ext>
            </a:extLst>
          </p:cNvPr>
          <p:cNvSpPr txBox="1">
            <a:spLocks/>
          </p:cNvSpPr>
          <p:nvPr/>
        </p:nvSpPr>
        <p:spPr>
          <a:xfrm>
            <a:off x="3143893" y="828740"/>
            <a:ext cx="8286106" cy="905039"/>
          </a:xfrm>
          <a:prstGeom prst="rect">
            <a:avLst/>
          </a:prstGeom>
        </p:spPr>
        <p:txBody>
          <a:bodyPr vert="horz" lIns="91440" tIns="45720" rIns="91440" bIns="45720" rtlCol="0" anchor="t">
            <a:normAutofit/>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endParaRPr lang="en-GB" sz="4400" dirty="0">
              <a:latin typeface="Calibri" panose="020F0502020204030204" pitchFamily="34" charset="0"/>
              <a:cs typeface="Calibri" panose="020F0502020204030204" pitchFamily="34" charset="0"/>
            </a:endParaRPr>
          </a:p>
        </p:txBody>
      </p:sp>
      <p:sp>
        <p:nvSpPr>
          <p:cNvPr id="10" name="Title 1">
            <a:extLst>
              <a:ext uri="{FF2B5EF4-FFF2-40B4-BE49-F238E27FC236}">
                <a16:creationId xmlns:a16="http://schemas.microsoft.com/office/drawing/2014/main" id="{3DAF2E02-9A5D-219C-7540-52334676C656}"/>
              </a:ext>
            </a:extLst>
          </p:cNvPr>
          <p:cNvSpPr txBox="1">
            <a:spLocks/>
          </p:cNvSpPr>
          <p:nvPr/>
        </p:nvSpPr>
        <p:spPr>
          <a:xfrm>
            <a:off x="4731385" y="1493520"/>
            <a:ext cx="7318375" cy="5087260"/>
          </a:xfrm>
          <a:prstGeom prst="rect">
            <a:avLst/>
          </a:prstGeom>
        </p:spPr>
        <p:txBody>
          <a:bodyPr vert="horz" lIns="91440" tIns="45720" rIns="91440" bIns="45720" rtlCol="0" anchor="t">
            <a:normAutofit fontScale="97500"/>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endParaRPr lang="en-US" sz="2000">
              <a:latin typeface="Calibri" panose="020F0502020204030204" pitchFamily="34" charset="0"/>
              <a:cs typeface="Calibri" panose="020F0502020204030204" pitchFamily="34" charset="0"/>
            </a:endParaRPr>
          </a:p>
          <a:p>
            <a:r>
              <a:rPr lang="en-US" sz="2000">
                <a:latin typeface="Calibri" panose="020F0502020204030204" pitchFamily="34" charset="0"/>
                <a:cs typeface="Calibri" panose="020F0502020204030204" pitchFamily="34" charset="0"/>
              </a:rPr>
              <a:t>  </a:t>
            </a:r>
            <a:br>
              <a:rPr lang="en-US" sz="2000">
                <a:latin typeface="Calibri" panose="020F0502020204030204" pitchFamily="34" charset="0"/>
                <a:cs typeface="Calibri" panose="020F0502020204030204" pitchFamily="34" charset="0"/>
              </a:rPr>
            </a:br>
            <a:br>
              <a:rPr lang="en-US" sz="2000">
                <a:latin typeface="Calibri" panose="020F0502020204030204" pitchFamily="34" charset="0"/>
                <a:cs typeface="Calibri" panose="020F0502020204030204" pitchFamily="34" charset="0"/>
              </a:rPr>
            </a:br>
            <a:br>
              <a:rPr lang="en-US" sz="2000">
                <a:latin typeface="Calibri" panose="020F0502020204030204" pitchFamily="34" charset="0"/>
                <a:cs typeface="Calibri" panose="020F0502020204030204" pitchFamily="34" charset="0"/>
              </a:rPr>
            </a:br>
            <a:br>
              <a:rPr lang="en-US" sz="2000">
                <a:latin typeface="Calibri" panose="020F0502020204030204" pitchFamily="34" charset="0"/>
                <a:cs typeface="Calibri" panose="020F0502020204030204" pitchFamily="34" charset="0"/>
              </a:rPr>
            </a:br>
            <a:br>
              <a:rPr lang="en-US" sz="2800" b="1">
                <a:latin typeface="Calibri" panose="020F0502020204030204" pitchFamily="34" charset="0"/>
                <a:cs typeface="Calibri" panose="020F0502020204030204" pitchFamily="34" charset="0"/>
              </a:rPr>
            </a:br>
            <a:br>
              <a:rPr lang="en-US" sz="2800" b="1">
                <a:latin typeface="Calibri" panose="020F0502020204030204" pitchFamily="34" charset="0"/>
                <a:cs typeface="Calibri" panose="020F0502020204030204" pitchFamily="34" charset="0"/>
              </a:rPr>
            </a:br>
            <a:br>
              <a:rPr lang="en-US" sz="2800" b="1">
                <a:latin typeface="Calibri" panose="020F0502020204030204" pitchFamily="34" charset="0"/>
                <a:cs typeface="Calibri" panose="020F0502020204030204" pitchFamily="34" charset="0"/>
              </a:rPr>
            </a:br>
            <a:r>
              <a:rPr lang="en-US" sz="2800" b="1">
                <a:latin typeface="Calibri" panose="020F0502020204030204" pitchFamily="34" charset="0"/>
                <a:cs typeface="Calibri" panose="020F0502020204030204" pitchFamily="34" charset="0"/>
              </a:rPr>
              <a:t> </a:t>
            </a:r>
            <a:br>
              <a:rPr lang="en-US" sz="2800">
                <a:latin typeface="Calibri" panose="020F0502020204030204" pitchFamily="34" charset="0"/>
                <a:cs typeface="Calibri" panose="020F0502020204030204" pitchFamily="34" charset="0"/>
              </a:rPr>
            </a:br>
            <a:br>
              <a:rPr lang="en-US" sz="2800">
                <a:latin typeface="Calibri" panose="020F0502020204030204" pitchFamily="34" charset="0"/>
                <a:cs typeface="Calibri" panose="020F0502020204030204" pitchFamily="34" charset="0"/>
              </a:rPr>
            </a:br>
            <a:endParaRPr lang="en-GB" sz="2800" dirty="0">
              <a:latin typeface="Calibri" panose="020F0502020204030204" pitchFamily="34" charset="0"/>
              <a:cs typeface="Calibri" panose="020F0502020204030204" pitchFamily="34" charset="0"/>
            </a:endParaRPr>
          </a:p>
        </p:txBody>
      </p:sp>
      <p:pic>
        <p:nvPicPr>
          <p:cNvPr id="5" name="Picture 4" descr="Hands holding each other">
            <a:extLst>
              <a:ext uri="{FF2B5EF4-FFF2-40B4-BE49-F238E27FC236}">
                <a16:creationId xmlns:a16="http://schemas.microsoft.com/office/drawing/2014/main" id="{5A48E4BD-E5ED-B9E7-C840-A30A8104E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596" y="2398559"/>
            <a:ext cx="4088495" cy="2725663"/>
          </a:xfrm>
          <a:prstGeom prst="rect">
            <a:avLst/>
          </a:prstGeom>
        </p:spPr>
      </p:pic>
    </p:spTree>
    <p:extLst>
      <p:ext uri="{BB962C8B-B14F-4D97-AF65-F5344CB8AC3E}">
        <p14:creationId xmlns:p14="http://schemas.microsoft.com/office/powerpoint/2010/main" val="576388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Freeform: Shape 34">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7" name="Rectangle 36">
            <a:extLst>
              <a:ext uri="{FF2B5EF4-FFF2-40B4-BE49-F238E27FC236}">
                <a16:creationId xmlns:a16="http://schemas.microsoft.com/office/drawing/2014/main" id="{ADFFAB7E-4788-405E-A4D8-B6644AE46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A9F985A2-1334-4D86-97FF-10FE78059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 name="Rectangle 40">
            <a:extLst>
              <a:ext uri="{FF2B5EF4-FFF2-40B4-BE49-F238E27FC236}">
                <a16:creationId xmlns:a16="http://schemas.microsoft.com/office/drawing/2014/main" id="{611151DD-A4A6-4DD2-B74D-ECEC523EE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12192000" cy="6099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4ABBC6-FEF6-4C07-9146-64D5984E249D}"/>
              </a:ext>
            </a:extLst>
          </p:cNvPr>
          <p:cNvSpPr>
            <a:spLocks noGrp="1"/>
          </p:cNvSpPr>
          <p:nvPr>
            <p:ph type="title"/>
          </p:nvPr>
        </p:nvSpPr>
        <p:spPr>
          <a:xfrm>
            <a:off x="4883670" y="2013393"/>
            <a:ext cx="7013804" cy="4791923"/>
          </a:xfrm>
        </p:spPr>
        <p:txBody>
          <a:bodyPr vert="horz" lIns="91440" tIns="45720" rIns="91440" bIns="45720" rtlCol="0" anchor="b">
            <a:normAutofit fontScale="90000"/>
          </a:bodyPr>
          <a:lstStyle/>
          <a:p>
            <a:br>
              <a:rPr lang="en-US" sz="2200" dirty="0">
                <a:latin typeface="Calibri" panose="020F0502020204030204" pitchFamily="34" charset="0"/>
                <a:cs typeface="Calibri" panose="020F0502020204030204" pitchFamily="34" charset="0"/>
              </a:rPr>
            </a:br>
            <a:br>
              <a:rPr lang="en-US" sz="2200" dirty="0">
                <a:latin typeface="Calibri" panose="020F0502020204030204" pitchFamily="34" charset="0"/>
                <a:cs typeface="Calibri" panose="020F0502020204030204" pitchFamily="34" charset="0"/>
              </a:rPr>
            </a:br>
            <a:br>
              <a:rPr lang="en-US" sz="2200" dirty="0">
                <a:latin typeface="Calibri" panose="020F0502020204030204" pitchFamily="34" charset="0"/>
                <a:cs typeface="Calibri" panose="020F0502020204030204" pitchFamily="34" charset="0"/>
              </a:rPr>
            </a:br>
            <a:br>
              <a:rPr lang="en-US" sz="2200" dirty="0">
                <a:latin typeface="Calibri" panose="020F0502020204030204" pitchFamily="34" charset="0"/>
                <a:cs typeface="Calibri" panose="020F0502020204030204" pitchFamily="34" charset="0"/>
              </a:rPr>
            </a:br>
            <a:br>
              <a:rPr lang="en-US" sz="2200" dirty="0">
                <a:latin typeface="Calibri" panose="020F0502020204030204" pitchFamily="34" charset="0"/>
                <a:cs typeface="Calibri" panose="020F0502020204030204" pitchFamily="34" charset="0"/>
              </a:rPr>
            </a:br>
            <a:br>
              <a:rPr lang="en-US" sz="2200" dirty="0">
                <a:latin typeface="Calibri" panose="020F0502020204030204" pitchFamily="34" charset="0"/>
                <a:cs typeface="Calibri" panose="020F0502020204030204" pitchFamily="34" charset="0"/>
              </a:rPr>
            </a:br>
            <a:br>
              <a:rPr lang="en-US" sz="2200" dirty="0">
                <a:latin typeface="Calibri" panose="020F0502020204030204" pitchFamily="34" charset="0"/>
                <a:cs typeface="Calibri" panose="020F0502020204030204" pitchFamily="34" charset="0"/>
              </a:rPr>
            </a:br>
            <a:br>
              <a:rPr lang="en-US" sz="2200" dirty="0">
                <a:latin typeface="Calibri" panose="020F0502020204030204" pitchFamily="34" charset="0"/>
                <a:cs typeface="Calibri" panose="020F0502020204030204" pitchFamily="34" charset="0"/>
              </a:rPr>
            </a:br>
            <a:br>
              <a:rPr lang="en-US" sz="2200" dirty="0">
                <a:latin typeface="Calibri" panose="020F0502020204030204" pitchFamily="34" charset="0"/>
                <a:cs typeface="Calibri" panose="020F0502020204030204" pitchFamily="34" charset="0"/>
              </a:rPr>
            </a:br>
            <a:br>
              <a:rPr lang="en-US" sz="2200" dirty="0">
                <a:latin typeface="Calibri" panose="020F0502020204030204" pitchFamily="34" charset="0"/>
                <a:cs typeface="Calibri" panose="020F0502020204030204" pitchFamily="34" charset="0"/>
              </a:rPr>
            </a:br>
            <a:br>
              <a:rPr lang="en-US" sz="2200" dirty="0">
                <a:latin typeface="Calibri" panose="020F0502020204030204" pitchFamily="34" charset="0"/>
                <a:cs typeface="Calibri" panose="020F0502020204030204" pitchFamily="34" charset="0"/>
              </a:rPr>
            </a:br>
            <a:br>
              <a:rPr lang="en-US" sz="2200" dirty="0">
                <a:latin typeface="Calibri" panose="020F0502020204030204" pitchFamily="34" charset="0"/>
                <a:cs typeface="Calibri" panose="020F0502020204030204" pitchFamily="34" charset="0"/>
              </a:rPr>
            </a:br>
            <a:r>
              <a:rPr lang="en-GB" sz="2200" dirty="0">
                <a:latin typeface="Calibri" panose="020F0502020204030204" pitchFamily="34" charset="0"/>
                <a:cs typeface="Calibri" panose="020F0502020204030204" pitchFamily="34" charset="0"/>
              </a:rPr>
              <a:t>What placements should a student do? </a:t>
            </a:r>
            <a:br>
              <a:rPr lang="en-GB" sz="2200" dirty="0">
                <a:latin typeface="Calibri" panose="020F0502020204030204" pitchFamily="34" charset="0"/>
                <a:cs typeface="Calibri" panose="020F0502020204030204" pitchFamily="34" charset="0"/>
              </a:rPr>
            </a:br>
            <a:br>
              <a:rPr lang="en-GB" sz="2200" dirty="0">
                <a:latin typeface="Calibri" panose="020F0502020204030204" pitchFamily="34" charset="0"/>
                <a:cs typeface="Calibri" panose="020F0502020204030204" pitchFamily="34" charset="0"/>
              </a:rPr>
            </a:br>
            <a:r>
              <a:rPr lang="en-GB" sz="2200" dirty="0">
                <a:latin typeface="Calibri" panose="020F0502020204030204" pitchFamily="34" charset="0"/>
                <a:cs typeface="Calibri" panose="020F0502020204030204" pitchFamily="34" charset="0"/>
              </a:rPr>
              <a:t>What do you think the benefits of leadership, hybrid, diverse, research placements are for our future graduates?</a:t>
            </a:r>
            <a:br>
              <a:rPr lang="en-GB" sz="22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Resources, guidance documents  and examples: </a:t>
            </a:r>
            <a:r>
              <a:rPr lang="en-GB" sz="1800" dirty="0">
                <a:latin typeface="Calibri" panose="020F0502020204030204" pitchFamily="34" charset="0"/>
                <a:cs typeface="Calibri" panose="020F0502020204030204" pitchFamily="34" charset="0"/>
                <a:hlinkClick r:id="rId2"/>
              </a:rPr>
              <a:t>Models of Placements Delivery | University of Brighton Supporting Health and Sport Students in Practice</a:t>
            </a:r>
            <a:br>
              <a:rPr lang="en-US" sz="2200" b="1" dirty="0">
                <a:latin typeface="Calibri" panose="020F0502020204030204" pitchFamily="34" charset="0"/>
                <a:cs typeface="Calibri" panose="020F0502020204030204" pitchFamily="34" charset="0"/>
              </a:rPr>
            </a:br>
            <a:br>
              <a:rPr lang="en-US" sz="2200" b="1"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rPr>
              <a:t>So what about you……. </a:t>
            </a:r>
            <a:br>
              <a:rPr lang="en-US" sz="2200"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rPr>
              <a:t>- How will you use being an educator to link to your own CPD?</a:t>
            </a:r>
            <a:br>
              <a:rPr lang="en-US" sz="2200"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rPr>
              <a:t>- Consider linking your development as an educator to the 4 pillars - - -- HCPC audit evidence</a:t>
            </a:r>
            <a:br>
              <a:rPr lang="en-US" sz="2200"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rPr>
              <a:t>- good placements link to recruitment and retention. </a:t>
            </a:r>
            <a:br>
              <a:rPr lang="en-US" sz="2200" dirty="0">
                <a:latin typeface="Calibri" panose="020F0502020204030204" pitchFamily="34" charset="0"/>
                <a:cs typeface="Calibri" panose="020F0502020204030204" pitchFamily="34" charset="0"/>
              </a:rPr>
            </a:br>
            <a:br>
              <a:rPr lang="en-US" sz="2200"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rPr>
              <a:t>Post Grad PG cert / HE714 module : </a:t>
            </a:r>
            <a:r>
              <a:rPr lang="en-GB" sz="2200" dirty="0">
                <a:latin typeface="Calibri" panose="020F0502020204030204" pitchFamily="34" charset="0"/>
                <a:cs typeface="Calibri" panose="020F0502020204030204" pitchFamily="34" charset="0"/>
                <a:hlinkClick r:id="rId3"/>
              </a:rPr>
              <a:t>Leading Practice Education PGCert (brighton.ac.uk)</a:t>
            </a:r>
            <a:br>
              <a:rPr lang="en-US" sz="2000" dirty="0">
                <a:latin typeface="Calibri" panose="020F0502020204030204" pitchFamily="34" charset="0"/>
                <a:cs typeface="Calibri" panose="020F0502020204030204" pitchFamily="34" charset="0"/>
              </a:rPr>
            </a:br>
            <a:br>
              <a:rPr lang="en-US" sz="1500" dirty="0"/>
            </a:br>
            <a:endParaRPr lang="en-US" sz="1500" dirty="0"/>
          </a:p>
        </p:txBody>
      </p:sp>
      <p:sp>
        <p:nvSpPr>
          <p:cNvPr id="6" name="Title 1">
            <a:extLst>
              <a:ext uri="{FF2B5EF4-FFF2-40B4-BE49-F238E27FC236}">
                <a16:creationId xmlns:a16="http://schemas.microsoft.com/office/drawing/2014/main" id="{710F25FB-348E-481F-E0AF-71419A145B9C}"/>
              </a:ext>
            </a:extLst>
          </p:cNvPr>
          <p:cNvSpPr txBox="1">
            <a:spLocks/>
          </p:cNvSpPr>
          <p:nvPr/>
        </p:nvSpPr>
        <p:spPr>
          <a:xfrm>
            <a:off x="6076465" y="910542"/>
            <a:ext cx="5138478" cy="886004"/>
          </a:xfrm>
          <a:prstGeom prst="rect">
            <a:avLst/>
          </a:prstGeom>
        </p:spPr>
        <p:txBody>
          <a:bodyPr vert="horz" lIns="91440" tIns="45720" rIns="91440" bIns="45720" rtlCol="0">
            <a:normAutofit/>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pPr>
              <a:lnSpc>
                <a:spcPct val="105000"/>
              </a:lnSpc>
              <a:spcBef>
                <a:spcPts val="900"/>
              </a:spcBef>
              <a:buClr>
                <a:schemeClr val="accent5"/>
              </a:buClr>
            </a:pPr>
            <a:r>
              <a:rPr lang="en-US" sz="3600" b="1" dirty="0">
                <a:latin typeface="Calibri" panose="020F0502020204030204" pitchFamily="34" charset="0"/>
                <a:ea typeface="+mn-ea"/>
                <a:cs typeface="Calibri" panose="020F0502020204030204" pitchFamily="34" charset="0"/>
              </a:rPr>
              <a:t>Module 3: The future </a:t>
            </a:r>
            <a:endParaRPr lang="en-US" sz="3600" dirty="0">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E709D92-8658-830A-A9EF-9E7DC4992B62}"/>
              </a:ext>
            </a:extLst>
          </p:cNvPr>
          <p:cNvPicPr>
            <a:picLocks noChangeAspect="1"/>
          </p:cNvPicPr>
          <p:nvPr/>
        </p:nvPicPr>
        <p:blipFill>
          <a:blip r:embed="rId4"/>
          <a:stretch>
            <a:fillRect/>
          </a:stretch>
        </p:blipFill>
        <p:spPr>
          <a:xfrm>
            <a:off x="425043" y="2466498"/>
            <a:ext cx="4164102" cy="2082051"/>
          </a:xfrm>
          <a:prstGeom prst="rect">
            <a:avLst/>
          </a:prstGeom>
        </p:spPr>
      </p:pic>
      <p:sp>
        <p:nvSpPr>
          <p:cNvPr id="10" name="Title 1">
            <a:extLst>
              <a:ext uri="{FF2B5EF4-FFF2-40B4-BE49-F238E27FC236}">
                <a16:creationId xmlns:a16="http://schemas.microsoft.com/office/drawing/2014/main" id="{3DAF2E02-9A5D-219C-7540-52334676C656}"/>
              </a:ext>
            </a:extLst>
          </p:cNvPr>
          <p:cNvSpPr txBox="1">
            <a:spLocks/>
          </p:cNvSpPr>
          <p:nvPr/>
        </p:nvSpPr>
        <p:spPr>
          <a:xfrm>
            <a:off x="4731385" y="1493520"/>
            <a:ext cx="7318375" cy="5087260"/>
          </a:xfrm>
          <a:prstGeom prst="rect">
            <a:avLst/>
          </a:prstGeom>
        </p:spPr>
        <p:txBody>
          <a:bodyPr vert="horz" lIns="91440" tIns="45720" rIns="91440" bIns="45720" rtlCol="0" anchor="t">
            <a:normAutofit fontScale="97500"/>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pPr>
              <a:spcAft>
                <a:spcPts val="600"/>
              </a:spcAft>
            </a:pPr>
            <a:endParaRPr lang="en-US" sz="1800">
              <a:latin typeface="Calibri" panose="020F0502020204030204" pitchFamily="34" charset="0"/>
              <a:cs typeface="Calibri" panose="020F0502020204030204" pitchFamily="34" charset="0"/>
            </a:endParaRPr>
          </a:p>
          <a:p>
            <a:pPr>
              <a:spcAft>
                <a:spcPts val="600"/>
              </a:spcAft>
            </a:pPr>
            <a:r>
              <a:rPr lang="en-US" sz="1800">
                <a:latin typeface="Calibri" panose="020F0502020204030204" pitchFamily="34" charset="0"/>
                <a:cs typeface="Calibri" panose="020F0502020204030204" pitchFamily="34" charset="0"/>
              </a:rPr>
              <a:t>  </a:t>
            </a:r>
            <a:br>
              <a:rPr lang="en-US" sz="1800">
                <a:latin typeface="Calibri" panose="020F0502020204030204" pitchFamily="34" charset="0"/>
                <a:cs typeface="Calibri" panose="020F0502020204030204" pitchFamily="34" charset="0"/>
              </a:rPr>
            </a:br>
            <a:br>
              <a:rPr lang="en-US" sz="1800">
                <a:latin typeface="Calibri" panose="020F0502020204030204" pitchFamily="34" charset="0"/>
                <a:cs typeface="Calibri" panose="020F0502020204030204" pitchFamily="34" charset="0"/>
              </a:rPr>
            </a:br>
            <a:br>
              <a:rPr lang="en-US" sz="1800">
                <a:latin typeface="Calibri" panose="020F0502020204030204" pitchFamily="34" charset="0"/>
                <a:cs typeface="Calibri" panose="020F0502020204030204" pitchFamily="34" charset="0"/>
              </a:rPr>
            </a:br>
            <a:br>
              <a:rPr lang="en-US" sz="1800">
                <a:latin typeface="Calibri" panose="020F0502020204030204" pitchFamily="34" charset="0"/>
                <a:cs typeface="Calibri" panose="020F0502020204030204" pitchFamily="34" charset="0"/>
              </a:rPr>
            </a:br>
            <a:br>
              <a:rPr lang="en-US" sz="1800" b="1">
                <a:latin typeface="Calibri" panose="020F0502020204030204" pitchFamily="34" charset="0"/>
                <a:cs typeface="Calibri" panose="020F0502020204030204" pitchFamily="34" charset="0"/>
              </a:rPr>
            </a:br>
            <a:br>
              <a:rPr lang="en-US" sz="1800" b="1">
                <a:latin typeface="Calibri" panose="020F0502020204030204" pitchFamily="34" charset="0"/>
                <a:cs typeface="Calibri" panose="020F0502020204030204" pitchFamily="34" charset="0"/>
              </a:rPr>
            </a:br>
            <a:br>
              <a:rPr lang="en-US" sz="1800" b="1">
                <a:latin typeface="Calibri" panose="020F0502020204030204" pitchFamily="34" charset="0"/>
                <a:cs typeface="Calibri" panose="020F0502020204030204" pitchFamily="34" charset="0"/>
              </a:rPr>
            </a:br>
            <a:r>
              <a:rPr lang="en-US" sz="1800" b="1">
                <a:latin typeface="Calibri" panose="020F0502020204030204" pitchFamily="34" charset="0"/>
                <a:cs typeface="Calibri" panose="020F0502020204030204" pitchFamily="34" charset="0"/>
              </a:rPr>
              <a:t> </a:t>
            </a:r>
            <a:br>
              <a:rPr lang="en-US" sz="1800">
                <a:latin typeface="Calibri" panose="020F0502020204030204" pitchFamily="34" charset="0"/>
                <a:cs typeface="Calibri" panose="020F0502020204030204" pitchFamily="34" charset="0"/>
              </a:rPr>
            </a:br>
            <a:br>
              <a:rPr lang="en-US" sz="1800">
                <a:latin typeface="Calibri" panose="020F0502020204030204" pitchFamily="34" charset="0"/>
                <a:cs typeface="Calibri" panose="020F0502020204030204" pitchFamily="34" charset="0"/>
              </a:rPr>
            </a:br>
            <a:endParaRPr lang="en-GB" sz="1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2242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69419-A804-48E1-9EAE-12B58F74BC40}"/>
              </a:ext>
            </a:extLst>
          </p:cNvPr>
          <p:cNvSpPr>
            <a:spLocks noGrp="1"/>
          </p:cNvSpPr>
          <p:nvPr>
            <p:ph type="title"/>
          </p:nvPr>
        </p:nvSpPr>
        <p:spPr>
          <a:xfrm>
            <a:off x="5431939" y="828740"/>
            <a:ext cx="5998059" cy="905039"/>
          </a:xfrm>
        </p:spPr>
        <p:txBody>
          <a:bodyPr>
            <a:normAutofit/>
          </a:bodyPr>
          <a:lstStyle/>
          <a:p>
            <a:r>
              <a:rPr lang="en-US" sz="4000" b="1" dirty="0">
                <a:latin typeface="Calibri" panose="020F0502020204030204" pitchFamily="34" charset="0"/>
                <a:cs typeface="Calibri" panose="020F0502020204030204" pitchFamily="34" charset="0"/>
              </a:rPr>
              <a:t>Support for you? </a:t>
            </a:r>
            <a:endParaRPr lang="en-GB" sz="4000" b="1" dirty="0">
              <a:latin typeface="Calibri" panose="020F0502020204030204" pitchFamily="34" charset="0"/>
              <a:cs typeface="Calibri" panose="020F0502020204030204" pitchFamily="34" charset="0"/>
            </a:endParaRPr>
          </a:p>
        </p:txBody>
      </p:sp>
      <p:sp>
        <p:nvSpPr>
          <p:cNvPr id="9" name="Content Placeholder 8">
            <a:extLst>
              <a:ext uri="{FF2B5EF4-FFF2-40B4-BE49-F238E27FC236}">
                <a16:creationId xmlns:a16="http://schemas.microsoft.com/office/drawing/2014/main" id="{A5BF8502-2C7C-4490-9919-42DD6521A8C9}"/>
              </a:ext>
            </a:extLst>
          </p:cNvPr>
          <p:cNvSpPr>
            <a:spLocks noGrp="1"/>
          </p:cNvSpPr>
          <p:nvPr>
            <p:ph idx="1"/>
          </p:nvPr>
        </p:nvSpPr>
        <p:spPr>
          <a:xfrm>
            <a:off x="4526281" y="1499617"/>
            <a:ext cx="6903718" cy="5120640"/>
          </a:xfrm>
        </p:spPr>
        <p:txBody>
          <a:bodyPr>
            <a:noAutofit/>
          </a:bodyPr>
          <a:lstStyle/>
          <a:p>
            <a:r>
              <a:rPr lang="en-GB" sz="1600" dirty="0"/>
              <a:t> </a:t>
            </a:r>
            <a:r>
              <a:rPr lang="en-GB" sz="1600" dirty="0">
                <a:latin typeface="Calibri" panose="020F0502020204030204" pitchFamily="34" charset="0"/>
                <a:cs typeface="Calibri" panose="020F0502020204030204" pitchFamily="34" charset="0"/>
              </a:rPr>
              <a:t>Contacts: Sarah-Jane Ryan, Tiffany Blackburn &amp; Sara Hadland </a:t>
            </a:r>
            <a:r>
              <a:rPr lang="en-GB" sz="1600" dirty="0">
                <a:latin typeface="Calibri" panose="020F0502020204030204" pitchFamily="34" charset="0"/>
                <a:cs typeface="Calibri" panose="020F0502020204030204" pitchFamily="34" charset="0"/>
                <a:hlinkClick r:id="rId2"/>
              </a:rPr>
              <a:t>Physiotherapy-placements@brighton.ac.uk</a:t>
            </a:r>
            <a:r>
              <a:rPr lang="en-GB" sz="1600" dirty="0">
                <a:latin typeface="Calibri" panose="020F0502020204030204" pitchFamily="34" charset="0"/>
                <a:cs typeface="Calibri" panose="020F0502020204030204" pitchFamily="34" charset="0"/>
              </a:rPr>
              <a:t> </a:t>
            </a:r>
          </a:p>
          <a:p>
            <a:r>
              <a:rPr lang="en-GB" sz="1600" dirty="0">
                <a:latin typeface="Calibri" panose="020F0502020204030204" pitchFamily="34" charset="0"/>
                <a:cs typeface="Calibri" panose="020F0502020204030204" pitchFamily="34" charset="0"/>
              </a:rPr>
              <a:t>Supporting Health and Sport Students in Practice </a:t>
            </a:r>
            <a:r>
              <a:rPr lang="en-GB" sz="1600" dirty="0" err="1">
                <a:latin typeface="Calibri" panose="020F0502020204030204" pitchFamily="34" charset="0"/>
                <a:cs typeface="Calibri" panose="020F0502020204030204" pitchFamily="34" charset="0"/>
              </a:rPr>
              <a:t>Edublog</a:t>
            </a:r>
            <a:r>
              <a:rPr lang="en-GB" sz="1600" dirty="0">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hlinkClick r:id="rId3"/>
              </a:rPr>
              <a:t>About Us | University of Brighton Supporting Health and Sport Students in Practice</a:t>
            </a:r>
            <a:endParaRPr lang="en-US" sz="16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Half-way calls from academic staff. </a:t>
            </a:r>
            <a:endParaRPr lang="en-GB" sz="1600" dirty="0">
              <a:latin typeface="Calibri" panose="020F0502020204030204" pitchFamily="34" charset="0"/>
              <a:cs typeface="Calibri" panose="020F0502020204030204" pitchFamily="34" charset="0"/>
            </a:endParaRPr>
          </a:p>
          <a:p>
            <a:r>
              <a:rPr lang="en-GB" sz="1600" dirty="0">
                <a:latin typeface="Calibri" panose="020F0502020204030204" pitchFamily="34" charset="0"/>
                <a:cs typeface="Calibri" panose="020F0502020204030204" pitchFamily="34" charset="0"/>
              </a:rPr>
              <a:t>Newsletters: </a:t>
            </a:r>
            <a:r>
              <a:rPr lang="en-GB" sz="1600" dirty="0">
                <a:latin typeface="Calibri" panose="020F0502020204030204" pitchFamily="34" charset="0"/>
                <a:cs typeface="Calibri" panose="020F0502020204030204" pitchFamily="34" charset="0"/>
                <a:hlinkClick r:id="rId4"/>
              </a:rPr>
              <a:t>Newsletter | University of Brighton Supporting Health and Sport Students in Practice</a:t>
            </a:r>
            <a:endParaRPr lang="en-GB" sz="1600" dirty="0">
              <a:latin typeface="Calibri" panose="020F0502020204030204" pitchFamily="34" charset="0"/>
              <a:cs typeface="Calibri" panose="020F0502020204030204" pitchFamily="34" charset="0"/>
            </a:endParaRPr>
          </a:p>
          <a:p>
            <a:r>
              <a:rPr lang="en-GB" sz="1600" dirty="0">
                <a:latin typeface="Calibri" panose="020F0502020204030204" pitchFamily="34" charset="0"/>
                <a:cs typeface="Calibri" panose="020F0502020204030204" pitchFamily="34" charset="0"/>
              </a:rPr>
              <a:t>ICS Placement team (AHP educator network meetings) and Practice Facilitators (PEF) in your organisations </a:t>
            </a:r>
          </a:p>
          <a:p>
            <a:r>
              <a:rPr lang="en-GB" sz="1600" dirty="0">
                <a:latin typeface="Calibri" panose="020F0502020204030204" pitchFamily="34" charset="0"/>
                <a:cs typeface="Calibri" panose="020F0502020204030204" pitchFamily="34" charset="0"/>
                <a:hlinkClick r:id="rId5"/>
              </a:rPr>
              <a:t>https://www.csp.org.uk/professional-clinical/cpd-education/csp-eportfolio-learning-hub</a:t>
            </a:r>
            <a:r>
              <a:rPr lang="en-GB" sz="1600" dirty="0">
                <a:latin typeface="Calibri" panose="020F0502020204030204" pitchFamily="34" charset="0"/>
                <a:cs typeface="Calibri" panose="020F0502020204030204" pitchFamily="34" charset="0"/>
              </a:rPr>
              <a:t> </a:t>
            </a:r>
          </a:p>
          <a:p>
            <a:r>
              <a:rPr lang="en-GB" sz="1800" i="1" dirty="0">
                <a:latin typeface="Calibri" panose="020F0502020204030204" pitchFamily="34" charset="0"/>
                <a:cs typeface="Calibri" panose="020F0502020204030204" pitchFamily="34" charset="0"/>
              </a:rPr>
              <a:t>Remember that feeling when you had a good placement, and equally when you were made to feel like 'The student’.</a:t>
            </a:r>
          </a:p>
          <a:p>
            <a:r>
              <a:rPr lang="en-GB" sz="1800" i="1" dirty="0">
                <a:latin typeface="Calibri" panose="020F0502020204030204" pitchFamily="34" charset="0"/>
                <a:cs typeface="Calibri" panose="020F0502020204030204" pitchFamily="34" charset="0"/>
              </a:rPr>
              <a:t> It is the student's responsibility to learn, but it is your responsibility to create an environment to support them achieving their best</a:t>
            </a:r>
            <a:r>
              <a:rPr lang="en-GB" sz="1800" i="1">
                <a:latin typeface="Calibri" panose="020F0502020204030204" pitchFamily="34" charset="0"/>
                <a:cs typeface="Calibri" panose="020F0502020204030204" pitchFamily="34" charset="0"/>
              </a:rPr>
              <a:t>…..you got this! </a:t>
            </a:r>
            <a:endParaRPr lang="en-GB" sz="1800" i="1" dirty="0">
              <a:latin typeface="Calibri" panose="020F0502020204030204" pitchFamily="34" charset="0"/>
              <a:cs typeface="Calibri" panose="020F0502020204030204" pitchFamily="34" charset="0"/>
            </a:endParaRPr>
          </a:p>
          <a:p>
            <a:pPr>
              <a:buFont typeface="Arial" panose="020B0604020202020204" pitchFamily="34" charset="0"/>
              <a:buChar char="•"/>
            </a:pPr>
            <a:endParaRPr lang="en-US" sz="1800" b="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A226C6E-D8C5-1B1D-E70A-45F6E8BE88C4}"/>
              </a:ext>
            </a:extLst>
          </p:cNvPr>
          <p:cNvPicPr>
            <a:picLocks noChangeAspect="1"/>
          </p:cNvPicPr>
          <p:nvPr/>
        </p:nvPicPr>
        <p:blipFill>
          <a:blip r:embed="rId6"/>
          <a:stretch>
            <a:fillRect/>
          </a:stretch>
        </p:blipFill>
        <p:spPr>
          <a:xfrm>
            <a:off x="994093" y="2173225"/>
            <a:ext cx="3236648" cy="2947416"/>
          </a:xfrm>
          <a:prstGeom prst="rect">
            <a:avLst/>
          </a:prstGeom>
        </p:spPr>
      </p:pic>
    </p:spTree>
    <p:extLst>
      <p:ext uri="{BB962C8B-B14F-4D97-AF65-F5344CB8AC3E}">
        <p14:creationId xmlns:p14="http://schemas.microsoft.com/office/powerpoint/2010/main" val="2933139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1" name="Rectangle 10">
            <a:extLst>
              <a:ext uri="{FF2B5EF4-FFF2-40B4-BE49-F238E27FC236}">
                <a16:creationId xmlns:a16="http://schemas.microsoft.com/office/drawing/2014/main" id="{220E33D0-A190-4F8A-9DB6-C531C95CA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188F15-E198-656B-55E5-4063FAF0C4E3}"/>
              </a:ext>
            </a:extLst>
          </p:cNvPr>
          <p:cNvSpPr>
            <a:spLocks noGrp="1"/>
          </p:cNvSpPr>
          <p:nvPr>
            <p:ph type="title"/>
          </p:nvPr>
        </p:nvSpPr>
        <p:spPr>
          <a:xfrm>
            <a:off x="758951" y="4714895"/>
            <a:ext cx="10668000" cy="1042660"/>
          </a:xfrm>
        </p:spPr>
        <p:txBody>
          <a:bodyPr vert="horz" lIns="91440" tIns="45720" rIns="91440" bIns="45720" rtlCol="0" anchor="b">
            <a:normAutofit/>
          </a:bodyPr>
          <a:lstStyle/>
          <a:p>
            <a:pPr algn="ctr"/>
            <a:r>
              <a:rPr lang="en-US" sz="2900" dirty="0"/>
              <a:t>Thank you for your time and engagement today, looking forward to working with you in the future.  </a:t>
            </a:r>
          </a:p>
        </p:txBody>
      </p:sp>
      <p:pic>
        <p:nvPicPr>
          <p:cNvPr id="4" name="Content Placeholder 3">
            <a:extLst>
              <a:ext uri="{FF2B5EF4-FFF2-40B4-BE49-F238E27FC236}">
                <a16:creationId xmlns:a16="http://schemas.microsoft.com/office/drawing/2014/main" id="{48FBB119-B4BF-5176-78A8-CB8F034BBB46}"/>
              </a:ext>
            </a:extLst>
          </p:cNvPr>
          <p:cNvPicPr>
            <a:picLocks noGrp="1" noChangeAspect="1"/>
          </p:cNvPicPr>
          <p:nvPr>
            <p:ph idx="1"/>
          </p:nvPr>
        </p:nvPicPr>
        <p:blipFill>
          <a:blip r:embed="rId2"/>
          <a:stretch>
            <a:fillRect/>
          </a:stretch>
        </p:blipFill>
        <p:spPr>
          <a:xfrm>
            <a:off x="3020610" y="752895"/>
            <a:ext cx="6150780" cy="3459814"/>
          </a:xfrm>
          <a:prstGeom prst="rect">
            <a:avLst/>
          </a:prstGeom>
        </p:spPr>
      </p:pic>
    </p:spTree>
    <p:extLst>
      <p:ext uri="{BB962C8B-B14F-4D97-AF65-F5344CB8AC3E}">
        <p14:creationId xmlns:p14="http://schemas.microsoft.com/office/powerpoint/2010/main" val="3470661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309E2B1-5EBC-41C1-BE00-F6603AF65964}"/>
              </a:ext>
            </a:extLst>
          </p:cNvPr>
          <p:cNvSpPr>
            <a:spLocks noGrp="1" noChangeArrowheads="1"/>
          </p:cNvSpPr>
          <p:nvPr>
            <p:ph type="title"/>
          </p:nvPr>
        </p:nvSpPr>
        <p:spPr>
          <a:xfrm>
            <a:off x="2495552" y="982133"/>
            <a:ext cx="7200897" cy="1303867"/>
          </a:xfrm>
        </p:spPr>
        <p:txBody>
          <a:bodyPr>
            <a:normAutofit/>
          </a:bodyPr>
          <a:lstStyle/>
          <a:p>
            <a:pPr defTabSz="914377">
              <a:defRPr/>
            </a:pPr>
            <a:r>
              <a:rPr lang="en-GB" altLang="en-US">
                <a:latin typeface="Calibri" panose="020F0502020204030204" pitchFamily="34" charset="0"/>
              </a:rPr>
              <a:t>Aims of the Session:</a:t>
            </a:r>
          </a:p>
        </p:txBody>
      </p:sp>
      <p:sp>
        <p:nvSpPr>
          <p:cNvPr id="9219" name="Rectangle 3">
            <a:extLst>
              <a:ext uri="{FF2B5EF4-FFF2-40B4-BE49-F238E27FC236}">
                <a16:creationId xmlns:a16="http://schemas.microsoft.com/office/drawing/2014/main" id="{72310015-CA40-4B3F-8F27-9B45BE9BB9C5}"/>
              </a:ext>
            </a:extLst>
          </p:cNvPr>
          <p:cNvSpPr>
            <a:spLocks noGrp="1" noChangeArrowheads="1"/>
          </p:cNvSpPr>
          <p:nvPr>
            <p:ph idx="1"/>
          </p:nvPr>
        </p:nvSpPr>
        <p:spPr>
          <a:xfrm>
            <a:off x="1645920" y="2377440"/>
            <a:ext cx="5542281" cy="3498428"/>
          </a:xfrm>
        </p:spPr>
        <p:txBody>
          <a:bodyPr>
            <a:normAutofit/>
          </a:bodyPr>
          <a:lstStyle/>
          <a:p>
            <a:pPr eaLnBrk="1" hangingPunct="1">
              <a:lnSpc>
                <a:spcPct val="90000"/>
              </a:lnSpc>
              <a:buFont typeface="Wingdings" panose="05000000000000000000" pitchFamily="2" charset="2"/>
              <a:buChar char="v"/>
            </a:pPr>
            <a:endParaRPr lang="en-GB" altLang="en-US" sz="1100" dirty="0">
              <a:latin typeface="Calibri" panose="020F0502020204030204" pitchFamily="34" charset="0"/>
            </a:endParaRPr>
          </a:p>
          <a:p>
            <a:pPr>
              <a:lnSpc>
                <a:spcPct val="90000"/>
              </a:lnSpc>
              <a:buFont typeface="Wingdings" panose="05000000000000000000" pitchFamily="2" charset="2"/>
              <a:buChar char="v"/>
            </a:pPr>
            <a:r>
              <a:rPr lang="en-GB" altLang="en-US" sz="1100" dirty="0">
                <a:latin typeface="Calibri"/>
                <a:cs typeface="Calibri"/>
              </a:rPr>
              <a:t> Review your learning from the SE AHP Practice educator training package. </a:t>
            </a:r>
          </a:p>
          <a:p>
            <a:pPr>
              <a:lnSpc>
                <a:spcPct val="90000"/>
              </a:lnSpc>
              <a:buSzPct val="114999"/>
              <a:buFont typeface="Wingdings" panose="05000000000000000000" pitchFamily="2" charset="2"/>
              <a:buChar char="v"/>
            </a:pPr>
            <a:r>
              <a:rPr lang="en-GB" altLang="en-US" sz="1100" dirty="0">
                <a:latin typeface="Calibri"/>
                <a:cs typeface="Calibri"/>
              </a:rPr>
              <a:t>What's happening nationally and locally to course provision/ </a:t>
            </a:r>
            <a:r>
              <a:rPr lang="en-GB" altLang="en-US" sz="1100" dirty="0" err="1">
                <a:latin typeface="Calibri"/>
                <a:cs typeface="Calibri"/>
              </a:rPr>
              <a:t>‘the</a:t>
            </a:r>
            <a:r>
              <a:rPr lang="en-GB" altLang="en-US" sz="1100" dirty="0">
                <a:latin typeface="Calibri"/>
                <a:cs typeface="Calibri"/>
              </a:rPr>
              <a:t> Courses’</a:t>
            </a:r>
            <a:endParaRPr lang="en-GB" sz="1100" dirty="0"/>
          </a:p>
          <a:p>
            <a:pPr>
              <a:lnSpc>
                <a:spcPct val="90000"/>
              </a:lnSpc>
              <a:buFont typeface="Wingdings" panose="05000000000000000000" pitchFamily="2" charset="2"/>
              <a:buChar char="v"/>
            </a:pPr>
            <a:r>
              <a:rPr lang="en-GB" altLang="en-US" sz="1100" dirty="0">
                <a:latin typeface="Calibri"/>
                <a:cs typeface="Calibri"/>
              </a:rPr>
              <a:t> Guide you in the process of assessment, feedback and development with the CPAF form</a:t>
            </a:r>
          </a:p>
          <a:p>
            <a:pPr>
              <a:lnSpc>
                <a:spcPct val="90000"/>
              </a:lnSpc>
              <a:buFont typeface="Wingdings" panose="05000000000000000000" pitchFamily="2" charset="2"/>
              <a:buChar char="v"/>
            </a:pPr>
            <a:r>
              <a:rPr lang="en-GB" altLang="en-US" sz="1100" dirty="0">
                <a:latin typeface="Calibri"/>
                <a:cs typeface="Calibri"/>
              </a:rPr>
              <a:t> To encourage your reflection on the kind of educator you are and want to be</a:t>
            </a:r>
          </a:p>
          <a:p>
            <a:pPr marL="0" indent="0">
              <a:lnSpc>
                <a:spcPct val="90000"/>
              </a:lnSpc>
              <a:buNone/>
            </a:pPr>
            <a:endParaRPr lang="en-GB" altLang="en-US" sz="1100" dirty="0">
              <a:latin typeface="Calibri" panose="020F0502020204030204" pitchFamily="34" charset="0"/>
            </a:endParaRPr>
          </a:p>
          <a:p>
            <a:pPr marL="0" indent="0">
              <a:lnSpc>
                <a:spcPct val="90000"/>
              </a:lnSpc>
              <a:buNone/>
            </a:pPr>
            <a:r>
              <a:rPr lang="en-GB" altLang="en-US" sz="1100" dirty="0">
                <a:latin typeface="Calibri"/>
                <a:cs typeface="Calibri"/>
              </a:rPr>
              <a:t>What do you hope to get from the session? </a:t>
            </a:r>
            <a:r>
              <a:rPr lang="en-GB" altLang="en-US" sz="1100" b="1" dirty="0">
                <a:latin typeface="Calibri"/>
                <a:cs typeface="Calibri"/>
              </a:rPr>
              <a:t>Any requests… Pop in the chat bar… </a:t>
            </a:r>
            <a:endParaRPr lang="en-GB" altLang="en-US" sz="1100" b="1" dirty="0">
              <a:latin typeface="Calibri" panose="020F0502020204030204" pitchFamily="34" charset="0"/>
              <a:cs typeface="Calibri"/>
            </a:endParaRPr>
          </a:p>
          <a:p>
            <a:pPr marL="0" indent="0">
              <a:buNone/>
            </a:pPr>
            <a:endParaRPr lang="en-GB" altLang="en-US" b="1" dirty="0">
              <a:latin typeface="Calibri" panose="020F0502020204030204" pitchFamily="34" charset="0"/>
              <a:cs typeface="Calibri"/>
            </a:endParaRPr>
          </a:p>
        </p:txBody>
      </p:sp>
      <p:pic>
        <p:nvPicPr>
          <p:cNvPr id="4" name="Content Placeholder 3">
            <a:extLst>
              <a:ext uri="{FF2B5EF4-FFF2-40B4-BE49-F238E27FC236}">
                <a16:creationId xmlns:a16="http://schemas.microsoft.com/office/drawing/2014/main" id="{85334DB1-EF3E-4D73-894F-14433B0DD63F}"/>
              </a:ext>
            </a:extLst>
          </p:cNvPr>
          <p:cNvPicPr>
            <a:picLocks noChangeAspect="1"/>
          </p:cNvPicPr>
          <p:nvPr/>
        </p:nvPicPr>
        <p:blipFill rotWithShape="1">
          <a:blip r:embed="rId3"/>
          <a:srcRect l="23780" r="22264" b="-2"/>
          <a:stretch/>
        </p:blipFill>
        <p:spPr>
          <a:xfrm>
            <a:off x="7587769" y="2701180"/>
            <a:ext cx="2054796" cy="2852640"/>
          </a:xfrm>
          <a:prstGeom prst="rect">
            <a:avLst/>
          </a:prstGeom>
          <a:ln w="57150" cmpd="thickThin">
            <a:solidFill>
              <a:schemeClr val="tx1">
                <a:lumMod val="50000"/>
                <a:lumOff val="50000"/>
              </a:schemeClr>
            </a:solidFill>
            <a:miter lim="800000"/>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6D0EF7-E039-F078-AD04-11C9C367B818}"/>
              </a:ext>
            </a:extLst>
          </p:cNvPr>
          <p:cNvPicPr>
            <a:picLocks noChangeAspect="1"/>
          </p:cNvPicPr>
          <p:nvPr/>
        </p:nvPicPr>
        <p:blipFill>
          <a:blip r:embed="rId3"/>
          <a:stretch>
            <a:fillRect/>
          </a:stretch>
        </p:blipFill>
        <p:spPr>
          <a:xfrm>
            <a:off x="477762" y="159604"/>
            <a:ext cx="1930247" cy="2728225"/>
          </a:xfrm>
          <a:prstGeom prst="rect">
            <a:avLst/>
          </a:prstGeom>
        </p:spPr>
      </p:pic>
      <p:pic>
        <p:nvPicPr>
          <p:cNvPr id="3" name="Picture 2">
            <a:extLst>
              <a:ext uri="{FF2B5EF4-FFF2-40B4-BE49-F238E27FC236}">
                <a16:creationId xmlns:a16="http://schemas.microsoft.com/office/drawing/2014/main" id="{ED208A05-6BF4-4BBE-2E5A-E6AFB57A525A}"/>
              </a:ext>
            </a:extLst>
          </p:cNvPr>
          <p:cNvPicPr>
            <a:picLocks noChangeAspect="1"/>
          </p:cNvPicPr>
          <p:nvPr/>
        </p:nvPicPr>
        <p:blipFill>
          <a:blip r:embed="rId4"/>
          <a:stretch>
            <a:fillRect/>
          </a:stretch>
        </p:blipFill>
        <p:spPr>
          <a:xfrm>
            <a:off x="9076078" y="159604"/>
            <a:ext cx="2954205" cy="2486633"/>
          </a:xfrm>
          <a:prstGeom prst="rect">
            <a:avLst/>
          </a:prstGeom>
        </p:spPr>
      </p:pic>
      <p:pic>
        <p:nvPicPr>
          <p:cNvPr id="5" name="Picture 4">
            <a:extLst>
              <a:ext uri="{FF2B5EF4-FFF2-40B4-BE49-F238E27FC236}">
                <a16:creationId xmlns:a16="http://schemas.microsoft.com/office/drawing/2014/main" id="{8C7B0587-503F-B465-EB80-799D8C7386BB}"/>
              </a:ext>
            </a:extLst>
          </p:cNvPr>
          <p:cNvPicPr>
            <a:picLocks noChangeAspect="1"/>
          </p:cNvPicPr>
          <p:nvPr/>
        </p:nvPicPr>
        <p:blipFill>
          <a:blip r:embed="rId5"/>
          <a:stretch>
            <a:fillRect/>
          </a:stretch>
        </p:blipFill>
        <p:spPr>
          <a:xfrm>
            <a:off x="2845044" y="151010"/>
            <a:ext cx="4019550" cy="1171575"/>
          </a:xfrm>
          <a:prstGeom prst="rect">
            <a:avLst/>
          </a:prstGeom>
        </p:spPr>
      </p:pic>
      <p:pic>
        <p:nvPicPr>
          <p:cNvPr id="7" name="Picture 6">
            <a:extLst>
              <a:ext uri="{FF2B5EF4-FFF2-40B4-BE49-F238E27FC236}">
                <a16:creationId xmlns:a16="http://schemas.microsoft.com/office/drawing/2014/main" id="{FDE243A5-2066-E8FA-B8DF-4EAF21EDF2E8}"/>
              </a:ext>
            </a:extLst>
          </p:cNvPr>
          <p:cNvPicPr>
            <a:picLocks noChangeAspect="1"/>
          </p:cNvPicPr>
          <p:nvPr/>
        </p:nvPicPr>
        <p:blipFill>
          <a:blip r:embed="rId6"/>
          <a:stretch>
            <a:fillRect/>
          </a:stretch>
        </p:blipFill>
        <p:spPr>
          <a:xfrm>
            <a:off x="0" y="4954081"/>
            <a:ext cx="2755631" cy="1823794"/>
          </a:xfrm>
          <a:prstGeom prst="rect">
            <a:avLst/>
          </a:prstGeom>
        </p:spPr>
      </p:pic>
      <p:pic>
        <p:nvPicPr>
          <p:cNvPr id="8" name="Picture 7">
            <a:extLst>
              <a:ext uri="{FF2B5EF4-FFF2-40B4-BE49-F238E27FC236}">
                <a16:creationId xmlns:a16="http://schemas.microsoft.com/office/drawing/2014/main" id="{61025B79-C014-5416-EE2C-62475C8FB74E}"/>
              </a:ext>
            </a:extLst>
          </p:cNvPr>
          <p:cNvPicPr>
            <a:picLocks noChangeAspect="1"/>
          </p:cNvPicPr>
          <p:nvPr/>
        </p:nvPicPr>
        <p:blipFill>
          <a:blip r:embed="rId7"/>
          <a:stretch>
            <a:fillRect/>
          </a:stretch>
        </p:blipFill>
        <p:spPr>
          <a:xfrm>
            <a:off x="9135835" y="4845377"/>
            <a:ext cx="2982305" cy="1560362"/>
          </a:xfrm>
          <a:prstGeom prst="rect">
            <a:avLst/>
          </a:prstGeom>
        </p:spPr>
      </p:pic>
      <p:pic>
        <p:nvPicPr>
          <p:cNvPr id="9" name="Picture 8">
            <a:extLst>
              <a:ext uri="{FF2B5EF4-FFF2-40B4-BE49-F238E27FC236}">
                <a16:creationId xmlns:a16="http://schemas.microsoft.com/office/drawing/2014/main" id="{B2839AAB-06D6-563B-9A69-7B798AADAE17}"/>
              </a:ext>
            </a:extLst>
          </p:cNvPr>
          <p:cNvPicPr>
            <a:picLocks noChangeAspect="1"/>
          </p:cNvPicPr>
          <p:nvPr/>
        </p:nvPicPr>
        <p:blipFill>
          <a:blip r:embed="rId8"/>
          <a:stretch>
            <a:fillRect/>
          </a:stretch>
        </p:blipFill>
        <p:spPr>
          <a:xfrm>
            <a:off x="3506725" y="3535347"/>
            <a:ext cx="2522062" cy="1418734"/>
          </a:xfrm>
          <a:prstGeom prst="rect">
            <a:avLst/>
          </a:prstGeom>
        </p:spPr>
      </p:pic>
      <p:pic>
        <p:nvPicPr>
          <p:cNvPr id="11" name="Picture 10">
            <a:extLst>
              <a:ext uri="{FF2B5EF4-FFF2-40B4-BE49-F238E27FC236}">
                <a16:creationId xmlns:a16="http://schemas.microsoft.com/office/drawing/2014/main" id="{88894137-3FBA-9C6D-9D92-7DEAB318E753}"/>
              </a:ext>
            </a:extLst>
          </p:cNvPr>
          <p:cNvPicPr>
            <a:picLocks noChangeAspect="1"/>
          </p:cNvPicPr>
          <p:nvPr/>
        </p:nvPicPr>
        <p:blipFill>
          <a:blip r:embed="rId9"/>
          <a:stretch>
            <a:fillRect/>
          </a:stretch>
        </p:blipFill>
        <p:spPr>
          <a:xfrm>
            <a:off x="6444262" y="3402980"/>
            <a:ext cx="2567618" cy="1442397"/>
          </a:xfrm>
          <a:prstGeom prst="rect">
            <a:avLst/>
          </a:prstGeom>
        </p:spPr>
      </p:pic>
      <p:pic>
        <p:nvPicPr>
          <p:cNvPr id="12" name="Picture 11">
            <a:extLst>
              <a:ext uri="{FF2B5EF4-FFF2-40B4-BE49-F238E27FC236}">
                <a16:creationId xmlns:a16="http://schemas.microsoft.com/office/drawing/2014/main" id="{BB7BFEE8-297D-9D2C-8D7F-AF6F84F20828}"/>
              </a:ext>
            </a:extLst>
          </p:cNvPr>
          <p:cNvPicPr>
            <a:picLocks noChangeAspect="1"/>
          </p:cNvPicPr>
          <p:nvPr/>
        </p:nvPicPr>
        <p:blipFill>
          <a:blip r:embed="rId10"/>
          <a:stretch>
            <a:fillRect/>
          </a:stretch>
        </p:blipFill>
        <p:spPr>
          <a:xfrm>
            <a:off x="395926" y="3062687"/>
            <a:ext cx="3040012" cy="1560361"/>
          </a:xfrm>
          <a:prstGeom prst="rect">
            <a:avLst/>
          </a:prstGeom>
        </p:spPr>
      </p:pic>
      <p:pic>
        <p:nvPicPr>
          <p:cNvPr id="13" name="Picture 12">
            <a:extLst>
              <a:ext uri="{FF2B5EF4-FFF2-40B4-BE49-F238E27FC236}">
                <a16:creationId xmlns:a16="http://schemas.microsoft.com/office/drawing/2014/main" id="{422DCB15-B1CF-A5F2-9CFD-8457148CA4C0}"/>
              </a:ext>
            </a:extLst>
          </p:cNvPr>
          <p:cNvPicPr>
            <a:picLocks noChangeAspect="1"/>
          </p:cNvPicPr>
          <p:nvPr/>
        </p:nvPicPr>
        <p:blipFill>
          <a:blip r:embed="rId11"/>
          <a:stretch>
            <a:fillRect/>
          </a:stretch>
        </p:blipFill>
        <p:spPr>
          <a:xfrm>
            <a:off x="3435938" y="1160078"/>
            <a:ext cx="5236722" cy="2345787"/>
          </a:xfrm>
          <a:prstGeom prst="rect">
            <a:avLst/>
          </a:prstGeom>
        </p:spPr>
      </p:pic>
      <p:pic>
        <p:nvPicPr>
          <p:cNvPr id="14" name="Picture 13">
            <a:extLst>
              <a:ext uri="{FF2B5EF4-FFF2-40B4-BE49-F238E27FC236}">
                <a16:creationId xmlns:a16="http://schemas.microsoft.com/office/drawing/2014/main" id="{420DD341-8776-3DBA-1A7A-94F7B4263D4C}"/>
              </a:ext>
            </a:extLst>
          </p:cNvPr>
          <p:cNvPicPr>
            <a:picLocks noChangeAspect="1"/>
          </p:cNvPicPr>
          <p:nvPr/>
        </p:nvPicPr>
        <p:blipFill>
          <a:blip r:embed="rId12"/>
          <a:stretch>
            <a:fillRect/>
          </a:stretch>
        </p:blipFill>
        <p:spPr>
          <a:xfrm>
            <a:off x="2755631" y="5194226"/>
            <a:ext cx="2916021" cy="1560361"/>
          </a:xfrm>
          <a:prstGeom prst="rect">
            <a:avLst/>
          </a:prstGeom>
        </p:spPr>
      </p:pic>
      <p:pic>
        <p:nvPicPr>
          <p:cNvPr id="15" name="Picture 14">
            <a:extLst>
              <a:ext uri="{FF2B5EF4-FFF2-40B4-BE49-F238E27FC236}">
                <a16:creationId xmlns:a16="http://schemas.microsoft.com/office/drawing/2014/main" id="{C925C573-6ECE-E5F5-AA99-C81256F08DFA}"/>
              </a:ext>
            </a:extLst>
          </p:cNvPr>
          <p:cNvPicPr>
            <a:picLocks noChangeAspect="1"/>
          </p:cNvPicPr>
          <p:nvPr/>
        </p:nvPicPr>
        <p:blipFill>
          <a:blip r:embed="rId13"/>
          <a:stretch>
            <a:fillRect/>
          </a:stretch>
        </p:blipFill>
        <p:spPr>
          <a:xfrm>
            <a:off x="5812139" y="5030106"/>
            <a:ext cx="3201780" cy="1560361"/>
          </a:xfrm>
          <a:prstGeom prst="rect">
            <a:avLst/>
          </a:prstGeom>
        </p:spPr>
      </p:pic>
      <p:pic>
        <p:nvPicPr>
          <p:cNvPr id="4" name="Picture 8" descr="A close up of a logo&#10;&#10;Description generated with very high confidence">
            <a:extLst>
              <a:ext uri="{FF2B5EF4-FFF2-40B4-BE49-F238E27FC236}">
                <a16:creationId xmlns:a16="http://schemas.microsoft.com/office/drawing/2014/main" id="{8E7BCBA4-14D6-760F-F056-B94A31A8779B}"/>
              </a:ext>
            </a:extLst>
          </p:cNvPr>
          <p:cNvPicPr>
            <a:picLocks noChangeAspect="1"/>
          </p:cNvPicPr>
          <p:nvPr/>
        </p:nvPicPr>
        <p:blipFill>
          <a:blip r:embed="rId14"/>
          <a:stretch>
            <a:fillRect/>
          </a:stretch>
        </p:blipFill>
        <p:spPr>
          <a:xfrm>
            <a:off x="9288507" y="2967987"/>
            <a:ext cx="2676959" cy="1511878"/>
          </a:xfrm>
          <a:prstGeom prst="rect">
            <a:avLst/>
          </a:prstGeom>
        </p:spPr>
      </p:pic>
    </p:spTree>
    <p:extLst>
      <p:ext uri="{BB962C8B-B14F-4D97-AF65-F5344CB8AC3E}">
        <p14:creationId xmlns:p14="http://schemas.microsoft.com/office/powerpoint/2010/main" val="1890550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DB667490-DB81-488B-B0E9-A2D13C48B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45592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F8ED6E-3AB7-274E-A98A-413C0D9185EF}"/>
              </a:ext>
            </a:extLst>
          </p:cNvPr>
          <p:cNvSpPr>
            <a:spLocks noGrp="1"/>
          </p:cNvSpPr>
          <p:nvPr>
            <p:ph type="title"/>
          </p:nvPr>
        </p:nvSpPr>
        <p:spPr>
          <a:xfrm>
            <a:off x="1517904" y="1517903"/>
            <a:ext cx="4512858" cy="1345115"/>
          </a:xfrm>
        </p:spPr>
        <p:txBody>
          <a:bodyPr>
            <a:normAutofit/>
          </a:bodyPr>
          <a:lstStyle/>
          <a:p>
            <a:r>
              <a:rPr lang="en-US" dirty="0">
                <a:latin typeface="Calibri" panose="020F0502020204030204" pitchFamily="34" charset="0"/>
                <a:cs typeface="Calibri" panose="020F0502020204030204" pitchFamily="34" charset="0"/>
              </a:rPr>
              <a:t>Developments in AHP Education</a:t>
            </a:r>
            <a:endParaRPr lang="en-GB"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39E2C1DA-7CB5-136F-0C76-44BDC6E3E523}"/>
              </a:ext>
            </a:extLst>
          </p:cNvPr>
          <p:cNvSpPr>
            <a:spLocks noGrp="1"/>
          </p:cNvSpPr>
          <p:nvPr>
            <p:ph idx="1"/>
          </p:nvPr>
        </p:nvSpPr>
        <p:spPr>
          <a:xfrm>
            <a:off x="1517904" y="2970222"/>
            <a:ext cx="4512857" cy="3128825"/>
          </a:xfrm>
        </p:spPr>
        <p:txBody>
          <a:bodyPr>
            <a:normAutofit/>
          </a:bodyPr>
          <a:lstStyle/>
          <a:p>
            <a:pPr>
              <a:lnSpc>
                <a:spcPct val="95000"/>
              </a:lnSpc>
            </a:pPr>
            <a:endParaRPr lang="en-US" sz="1000">
              <a:latin typeface="Calibri" panose="020F0502020204030204" pitchFamily="34" charset="0"/>
              <a:cs typeface="Calibri" panose="020F0502020204030204" pitchFamily="34" charset="0"/>
            </a:endParaRPr>
          </a:p>
          <a:p>
            <a:pPr>
              <a:lnSpc>
                <a:spcPct val="95000"/>
              </a:lnSpc>
            </a:pPr>
            <a:r>
              <a:rPr lang="en-US" sz="1000">
                <a:latin typeface="Calibri" panose="020F0502020204030204" pitchFamily="34" charset="0"/>
                <a:cs typeface="Calibri" panose="020F0502020204030204" pitchFamily="34" charset="0"/>
              </a:rPr>
              <a:t>AHP Educator e-learning modules: </a:t>
            </a:r>
            <a:r>
              <a:rPr lang="en-GB" sz="1000">
                <a:latin typeface="Calibri" panose="020F0502020204030204" pitchFamily="34" charset="0"/>
                <a:cs typeface="Calibri" panose="020F0502020204030204" pitchFamily="34" charset="0"/>
                <a:hlinkClick r:id="rId3"/>
              </a:rPr>
              <a:t>Catalogue (learninghub.nhs.uk)</a:t>
            </a:r>
            <a:endParaRPr lang="en-US" sz="1000">
              <a:latin typeface="Calibri" panose="020F0502020204030204" pitchFamily="34" charset="0"/>
              <a:cs typeface="Calibri" panose="020F0502020204030204" pitchFamily="34" charset="0"/>
            </a:endParaRPr>
          </a:p>
          <a:p>
            <a:pPr>
              <a:lnSpc>
                <a:spcPct val="95000"/>
              </a:lnSpc>
            </a:pPr>
            <a:r>
              <a:rPr lang="en-US" sz="1000">
                <a:latin typeface="Calibri" panose="020F0502020204030204" pitchFamily="34" charset="0"/>
                <a:cs typeface="Calibri" panose="020F0502020204030204" pitchFamily="34" charset="0"/>
              </a:rPr>
              <a:t>AHP Educator Workforce Strategy: </a:t>
            </a:r>
            <a:r>
              <a:rPr lang="en-US" sz="1000">
                <a:latin typeface="Calibri" panose="020F0502020204030204" pitchFamily="34" charset="0"/>
                <a:cs typeface="Calibri" panose="020F0502020204030204" pitchFamily="34" charset="0"/>
                <a:hlinkClick r:id="rId4"/>
              </a:rPr>
              <a:t>Educator Workforce Strategy | Health Education England (hee.nhs.uk)</a:t>
            </a:r>
            <a:endParaRPr lang="en-US" sz="1000">
              <a:latin typeface="Calibri" panose="020F0502020204030204" pitchFamily="34" charset="0"/>
              <a:cs typeface="Calibri" panose="020F0502020204030204" pitchFamily="34" charset="0"/>
            </a:endParaRPr>
          </a:p>
          <a:p>
            <a:pPr>
              <a:lnSpc>
                <a:spcPct val="95000"/>
              </a:lnSpc>
              <a:spcAft>
                <a:spcPts val="800"/>
              </a:spcAft>
            </a:pPr>
            <a:r>
              <a:rPr lang="en-GB" sz="1000">
                <a:effectLst/>
                <a:latin typeface="Calibri" panose="020F0502020204030204" pitchFamily="34" charset="0"/>
                <a:cs typeface="Calibri" panose="020F0502020204030204" pitchFamily="34" charset="0"/>
              </a:rPr>
              <a:t>AHP Educator framework which is “an outcome based career framework that describes the knowledge, skills and behaviours required to be an effective teacher, learning facilitator, supervisor and role model in AHP education in practice and formal education settings. First and foremost, it promotes the education pillar of AHP professional practice, recognising that education is everyone’s responsibility”. </a:t>
            </a:r>
            <a:r>
              <a:rPr lang="en-GB" sz="1000" u="sng">
                <a:effectLst/>
                <a:latin typeface="Calibri" panose="020F0502020204030204" pitchFamily="34" charset="0"/>
                <a:ea typeface="Calibri" panose="020F0502020204030204" pitchFamily="34" charset="0"/>
                <a:cs typeface="Calibri" panose="020F0502020204030204" pitchFamily="34" charset="0"/>
                <a:hlinkClick r:id="rId5"/>
              </a:rPr>
              <a:t>Allied-Health-Professions-Educator-Framework.pdf (councilofdeans.org.uk)</a:t>
            </a:r>
            <a:endParaRPr lang="en-GB" sz="1000" u="sng">
              <a:effectLst/>
              <a:latin typeface="Calibri" panose="020F0502020204030204" pitchFamily="34" charset="0"/>
              <a:ea typeface="Calibri" panose="020F0502020204030204" pitchFamily="34" charset="0"/>
              <a:cs typeface="Calibri" panose="020F0502020204030204" pitchFamily="34" charset="0"/>
            </a:endParaRPr>
          </a:p>
          <a:p>
            <a:pPr>
              <a:lnSpc>
                <a:spcPct val="95000"/>
              </a:lnSpc>
              <a:spcAft>
                <a:spcPts val="800"/>
              </a:spcAft>
            </a:pPr>
            <a:r>
              <a:rPr lang="en-GB" sz="1000">
                <a:effectLst/>
                <a:latin typeface="Calibri" panose="020F0502020204030204" pitchFamily="34" charset="0"/>
                <a:cs typeface="Calibri" panose="020F0502020204030204" pitchFamily="34" charset="0"/>
              </a:rPr>
              <a:t>‘Anti Racism in AHP education’ that provides 14 case studies to help address issues of racism and discrimination in Recruitment and retention l University-based learning l Practice-based learning l Transition to employment : </a:t>
            </a:r>
            <a:r>
              <a:rPr lang="en-GB" sz="1000" u="sng">
                <a:effectLst/>
                <a:latin typeface="Calibri" panose="020F0502020204030204" pitchFamily="34" charset="0"/>
                <a:cs typeface="Calibri" panose="020F0502020204030204" pitchFamily="34" charset="0"/>
                <a:hlinkClick r:id="rId6"/>
              </a:rPr>
              <a:t>Anti.racism.in_.ahp_.education.report.pdf (councilofdeans.org.uk)</a:t>
            </a:r>
            <a:r>
              <a:rPr lang="en-GB" sz="1000">
                <a:effectLst/>
                <a:latin typeface="Calibri" panose="020F0502020204030204" pitchFamily="34" charset="0"/>
                <a:cs typeface="Calibri" panose="020F0502020204030204" pitchFamily="34" charset="0"/>
              </a:rPr>
              <a:t> </a:t>
            </a:r>
            <a:endParaRPr lang="en-GB" sz="1000"/>
          </a:p>
        </p:txBody>
      </p:sp>
      <p:pic>
        <p:nvPicPr>
          <p:cNvPr id="7" name="Picture 6" descr="A blue background with a white star in center&#10;&#10;Description automatically generated">
            <a:extLst>
              <a:ext uri="{FF2B5EF4-FFF2-40B4-BE49-F238E27FC236}">
                <a16:creationId xmlns:a16="http://schemas.microsoft.com/office/drawing/2014/main" id="{958C9610-EDF2-69C0-3936-C669979F4D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14646" y="1517903"/>
            <a:ext cx="1526277" cy="2149686"/>
          </a:xfrm>
          <a:prstGeom prst="rect">
            <a:avLst/>
          </a:prstGeom>
        </p:spPr>
      </p:pic>
      <p:pic>
        <p:nvPicPr>
          <p:cNvPr id="5" name="Picture 4" descr="A blue and white graphic with white text&#10;&#10;Description automatically generated">
            <a:extLst>
              <a:ext uri="{FF2B5EF4-FFF2-40B4-BE49-F238E27FC236}">
                <a16:creationId xmlns:a16="http://schemas.microsoft.com/office/drawing/2014/main" id="{8DEC5015-874B-BEE2-58C5-3E2D2BD0BD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30123" y="3988993"/>
            <a:ext cx="1495320" cy="2091358"/>
          </a:xfrm>
          <a:prstGeom prst="rect">
            <a:avLst/>
          </a:prstGeom>
        </p:spPr>
      </p:pic>
    </p:spTree>
    <p:extLst>
      <p:ext uri="{BB962C8B-B14F-4D97-AF65-F5344CB8AC3E}">
        <p14:creationId xmlns:p14="http://schemas.microsoft.com/office/powerpoint/2010/main" val="3624976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8ED6E-3AB7-274E-A98A-413C0D9185EF}"/>
              </a:ext>
            </a:extLst>
          </p:cNvPr>
          <p:cNvSpPr>
            <a:spLocks noGrp="1"/>
          </p:cNvSpPr>
          <p:nvPr>
            <p:ph type="title"/>
          </p:nvPr>
        </p:nvSpPr>
        <p:spPr>
          <a:xfrm>
            <a:off x="1382646" y="848177"/>
            <a:ext cx="9144000" cy="927345"/>
          </a:xfrm>
        </p:spPr>
        <p:txBody>
          <a:bodyPr>
            <a:normAutofit/>
          </a:bodyPr>
          <a:lstStyle/>
          <a:p>
            <a:r>
              <a:rPr lang="en-US" dirty="0">
                <a:latin typeface="Calibri" panose="020F0502020204030204" pitchFamily="34" charset="0"/>
                <a:cs typeface="Calibri" panose="020F0502020204030204" pitchFamily="34" charset="0"/>
              </a:rPr>
              <a:t>Developments </a:t>
            </a:r>
            <a:endParaRPr lang="en-GB" dirty="0">
              <a:highlight>
                <a:srgbClr val="FFFF00"/>
              </a:highlight>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39E2C1DA-7CB5-136F-0C76-44BDC6E3E523}"/>
              </a:ext>
            </a:extLst>
          </p:cNvPr>
          <p:cNvSpPr>
            <a:spLocks noGrp="1"/>
          </p:cNvSpPr>
          <p:nvPr>
            <p:ph idx="1"/>
          </p:nvPr>
        </p:nvSpPr>
        <p:spPr>
          <a:xfrm>
            <a:off x="1029093" y="1581913"/>
            <a:ext cx="10133814" cy="4809743"/>
          </a:xfrm>
        </p:spPr>
        <p:txBody>
          <a:bodyPr>
            <a:normAutofit lnSpcReduction="10000"/>
          </a:bodyPr>
          <a:lstStyle/>
          <a:p>
            <a:r>
              <a:rPr lang="en-US" sz="2900" dirty="0">
                <a:latin typeface="Calibri" panose="020F0502020204030204" pitchFamily="34" charset="0"/>
                <a:ea typeface="Calibri" panose="020F0502020204030204" pitchFamily="34" charset="0"/>
                <a:cs typeface="Calibri" panose="020F0502020204030204" pitchFamily="34" charset="0"/>
              </a:rPr>
              <a:t>CSP principles of practice-based learning </a:t>
            </a:r>
            <a:r>
              <a:rPr lang="en-GB" sz="2900" dirty="0">
                <a:latin typeface="Calibri" panose="020F0502020204030204" pitchFamily="34" charset="0"/>
                <a:ea typeface="Calibri" panose="020F0502020204030204" pitchFamily="34" charset="0"/>
                <a:cs typeface="Calibri" panose="020F0502020204030204" pitchFamily="34" charset="0"/>
                <a:hlinkClick r:id="rId3"/>
              </a:rPr>
              <a:t>Principles of Practice-based Learning CSP RCOT 2.pdf</a:t>
            </a:r>
            <a:endParaRPr lang="en-GB" sz="2900" dirty="0">
              <a:latin typeface="Calibri" panose="020F0502020204030204" pitchFamily="34" charset="0"/>
              <a:ea typeface="Calibri" panose="020F0502020204030204" pitchFamily="34" charset="0"/>
              <a:cs typeface="Calibri" panose="020F0502020204030204" pitchFamily="34" charset="0"/>
            </a:endParaRPr>
          </a:p>
          <a:p>
            <a:r>
              <a:rPr lang="en-GB" dirty="0">
                <a:latin typeface="Calibri" panose="020F0502020204030204" pitchFamily="34" charset="0"/>
                <a:ea typeface="Calibri" panose="020F0502020204030204" pitchFamily="34" charset="0"/>
                <a:cs typeface="Calibri" panose="020F0502020204030204" pitchFamily="34" charset="0"/>
              </a:rPr>
              <a:t>School of Health and Sport Sciences, soon to be joined by School of Education. </a:t>
            </a:r>
          </a:p>
          <a:p>
            <a:r>
              <a:rPr lang="en-GB" dirty="0">
                <a:latin typeface="Calibri" panose="020F0502020204030204" pitchFamily="34" charset="0"/>
                <a:ea typeface="Calibri" panose="020F0502020204030204" pitchFamily="34" charset="0"/>
                <a:cs typeface="Calibri" panose="020F0502020204030204" pitchFamily="34" charset="0"/>
              </a:rPr>
              <a:t>Move to Falmer campus from Sept 2024 (all health programmes together) </a:t>
            </a:r>
          </a:p>
          <a:p>
            <a:r>
              <a:rPr lang="en-GB" dirty="0">
                <a:latin typeface="Calibri" panose="020F0502020204030204" pitchFamily="34" charset="0"/>
                <a:ea typeface="Calibri" panose="020F0502020204030204" pitchFamily="34" charset="0"/>
                <a:cs typeface="Calibri" panose="020F0502020204030204" pitchFamily="34" charset="0"/>
              </a:rPr>
              <a:t>Dr Angela Glynn (Physiotherapist) is the Dean of the School </a:t>
            </a:r>
          </a:p>
          <a:p>
            <a:r>
              <a:rPr lang="en-GB" dirty="0">
                <a:latin typeface="Calibri" panose="020F0502020204030204" pitchFamily="34" charset="0"/>
                <a:ea typeface="Calibri" panose="020F0502020204030204" pitchFamily="34" charset="0"/>
                <a:cs typeface="Calibri" panose="020F0502020204030204" pitchFamily="34" charset="0"/>
              </a:rPr>
              <a:t>Successful Revalidation for BSc and MSc courses, new programmes started Sept 2023 for next 5 years- thank you to all who supported us!</a:t>
            </a:r>
          </a:p>
          <a:p>
            <a:r>
              <a:rPr lang="en-GB" dirty="0">
                <a:latin typeface="Calibri" panose="020F0502020204030204" pitchFamily="34" charset="0"/>
                <a:ea typeface="Calibri" panose="020F0502020204030204" pitchFamily="34" charset="0"/>
                <a:cs typeface="Calibri" panose="020F0502020204030204" pitchFamily="34" charset="0"/>
              </a:rPr>
              <a:t>BSc and MSc Apprenticeship Course – Sept 2024/Sept 2025 </a:t>
            </a:r>
          </a:p>
          <a:p>
            <a:endParaRPr lang="en-US" dirty="0"/>
          </a:p>
          <a:p>
            <a:endParaRPr lang="en-US" dirty="0"/>
          </a:p>
          <a:p>
            <a:endParaRPr lang="en-GB" dirty="0"/>
          </a:p>
        </p:txBody>
      </p:sp>
    </p:spTree>
    <p:extLst>
      <p:ext uri="{BB962C8B-B14F-4D97-AF65-F5344CB8AC3E}">
        <p14:creationId xmlns:p14="http://schemas.microsoft.com/office/powerpoint/2010/main" val="3289344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4" name="Rectangle 13">
            <a:extLst>
              <a:ext uri="{FF2B5EF4-FFF2-40B4-BE49-F238E27FC236}">
                <a16:creationId xmlns:a16="http://schemas.microsoft.com/office/drawing/2014/main" id="{BC4A0336-662C-41C3-8DC8-3104A16947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F6F158AC-DE4A-27A6-E033-FD01388A5922}"/>
              </a:ext>
            </a:extLst>
          </p:cNvPr>
          <p:cNvPicPr>
            <a:picLocks noGrp="1" noChangeAspect="1"/>
          </p:cNvPicPr>
          <p:nvPr>
            <p:ph idx="1"/>
          </p:nvPr>
        </p:nvPicPr>
        <p:blipFill>
          <a:blip r:embed="rId3"/>
          <a:stretch>
            <a:fillRect/>
          </a:stretch>
        </p:blipFill>
        <p:spPr>
          <a:xfrm>
            <a:off x="1190625" y="171593"/>
            <a:ext cx="9496425" cy="6572203"/>
          </a:xfrm>
          <a:prstGeom prst="rect">
            <a:avLst/>
          </a:prstGeom>
        </p:spPr>
      </p:pic>
    </p:spTree>
    <p:extLst>
      <p:ext uri="{BB962C8B-B14F-4D97-AF65-F5344CB8AC3E}">
        <p14:creationId xmlns:p14="http://schemas.microsoft.com/office/powerpoint/2010/main" val="1066097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192000" cy="6095999"/>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4ABBC6-FEF6-4C07-9146-64D5984E249D}"/>
              </a:ext>
            </a:extLst>
          </p:cNvPr>
          <p:cNvSpPr>
            <a:spLocks noGrp="1"/>
          </p:cNvSpPr>
          <p:nvPr>
            <p:ph type="title"/>
          </p:nvPr>
        </p:nvSpPr>
        <p:spPr>
          <a:xfrm>
            <a:off x="5024157" y="1733779"/>
            <a:ext cx="7025603" cy="4582180"/>
          </a:xfrm>
        </p:spPr>
        <p:txBody>
          <a:bodyPr>
            <a:normAutofit fontScale="90000"/>
          </a:bodyPr>
          <a:lstStyle/>
          <a:p>
            <a:r>
              <a:rPr lang="en-GB" sz="2200" dirty="0">
                <a:latin typeface="Calibri" panose="020F0502020204030204" pitchFamily="34" charset="0"/>
                <a:cs typeface="Calibri" panose="020F0502020204030204" pitchFamily="34" charset="0"/>
              </a:rPr>
              <a:t>Key questions- </a:t>
            </a:r>
            <a:br>
              <a:rPr lang="en-GB" sz="2200" dirty="0">
                <a:latin typeface="Calibri" panose="020F0502020204030204" pitchFamily="34" charset="0"/>
                <a:cs typeface="Calibri" panose="020F0502020204030204" pitchFamily="34" charset="0"/>
              </a:rPr>
            </a:br>
            <a:r>
              <a:rPr lang="en-GB" sz="2200" dirty="0">
                <a:latin typeface="Calibri" panose="020F0502020204030204" pitchFamily="34" charset="0"/>
                <a:cs typeface="Calibri" panose="020F0502020204030204" pitchFamily="34" charset="0"/>
              </a:rPr>
              <a:t>what are you doing to prepare for your student?- induction, passports, creating a sense of belonging?</a:t>
            </a:r>
            <a:br>
              <a:rPr lang="en-GB" sz="2200" dirty="0">
                <a:latin typeface="Calibri" panose="020F0502020204030204" pitchFamily="34" charset="0"/>
                <a:cs typeface="Calibri" panose="020F0502020204030204" pitchFamily="34" charset="0"/>
              </a:rPr>
            </a:br>
            <a:br>
              <a:rPr lang="en-GB" sz="2200" dirty="0">
                <a:latin typeface="Calibri" panose="020F0502020204030204" pitchFamily="34" charset="0"/>
                <a:cs typeface="Calibri" panose="020F0502020204030204" pitchFamily="34" charset="0"/>
              </a:rPr>
            </a:br>
            <a:r>
              <a:rPr lang="en-GB" sz="2200" dirty="0">
                <a:latin typeface="Calibri" panose="020F0502020204030204" pitchFamily="34" charset="0"/>
                <a:cs typeface="Calibri" panose="020F0502020204030204" pitchFamily="34" charset="0"/>
              </a:rPr>
              <a:t>Expectations-</a:t>
            </a:r>
            <a:br>
              <a:rPr lang="en-GB" sz="2200" dirty="0">
                <a:latin typeface="Calibri" panose="020F0502020204030204" pitchFamily="34" charset="0"/>
                <a:cs typeface="Calibri" panose="020F0502020204030204" pitchFamily="34" charset="0"/>
              </a:rPr>
            </a:br>
            <a:r>
              <a:rPr lang="en-GB" sz="2200" dirty="0">
                <a:latin typeface="Calibri" panose="020F0502020204030204" pitchFamily="34" charset="0"/>
                <a:cs typeface="Calibri" panose="020F0502020204030204" pitchFamily="34" charset="0"/>
              </a:rPr>
              <a:t>how do your expectations for your placement change between levels of the students?  First placement etc. expectations of an apprentice, an MSc, a BSc? </a:t>
            </a:r>
            <a:br>
              <a:rPr lang="en-GB" sz="2200" dirty="0">
                <a:latin typeface="Calibri" panose="020F0502020204030204" pitchFamily="34" charset="0"/>
                <a:cs typeface="Calibri" panose="020F0502020204030204" pitchFamily="34" charset="0"/>
              </a:rPr>
            </a:br>
            <a:r>
              <a:rPr lang="en-GB" sz="2200" dirty="0">
                <a:latin typeface="Calibri" panose="020F0502020204030204" pitchFamily="34" charset="0"/>
                <a:cs typeface="Calibri" panose="020F0502020204030204" pitchFamily="34" charset="0"/>
              </a:rPr>
              <a:t>Where is this information, how do you share it with your students?</a:t>
            </a:r>
            <a:br>
              <a:rPr lang="en-GB" sz="2200" dirty="0">
                <a:latin typeface="Calibri" panose="020F0502020204030204" pitchFamily="34" charset="0"/>
                <a:cs typeface="Calibri" panose="020F0502020204030204" pitchFamily="34" charset="0"/>
              </a:rPr>
            </a:br>
            <a:br>
              <a:rPr lang="en-GB" sz="2200" dirty="0">
                <a:latin typeface="Calibri" panose="020F0502020204030204" pitchFamily="34" charset="0"/>
                <a:cs typeface="Calibri" panose="020F0502020204030204" pitchFamily="34" charset="0"/>
              </a:rPr>
            </a:br>
            <a:r>
              <a:rPr lang="en-GB" sz="2200" dirty="0">
                <a:latin typeface="Calibri" panose="020F0502020204030204" pitchFamily="34" charset="0"/>
                <a:cs typeface="Calibri" panose="020F0502020204030204" pitchFamily="34" charset="0"/>
              </a:rPr>
              <a:t>To consider-</a:t>
            </a:r>
            <a:br>
              <a:rPr lang="en-GB" sz="2200" dirty="0">
                <a:latin typeface="Calibri" panose="020F0502020204030204" pitchFamily="34" charset="0"/>
                <a:cs typeface="Calibri" panose="020F0502020204030204" pitchFamily="34" charset="0"/>
              </a:rPr>
            </a:br>
            <a:r>
              <a:rPr lang="en-GB" sz="2200" dirty="0">
                <a:latin typeface="Calibri" panose="020F0502020204030204" pitchFamily="34" charset="0"/>
                <a:cs typeface="Calibri" panose="020F0502020204030204" pitchFamily="34" charset="0"/>
              </a:rPr>
              <a:t>What is the most challenging thing about your environment…think of previous students, band 5 you work with, your own experiences starting in your role? How could you plan to mitigate the above? </a:t>
            </a:r>
            <a:br>
              <a:rPr lang="en-GB" sz="2200" dirty="0">
                <a:latin typeface="Calibri" panose="020F0502020204030204" pitchFamily="34" charset="0"/>
                <a:cs typeface="Calibri" panose="020F0502020204030204" pitchFamily="34" charset="0"/>
              </a:rPr>
            </a:br>
            <a:br>
              <a:rPr lang="en-GB" sz="2700" b="1" dirty="0"/>
            </a:br>
            <a:r>
              <a:rPr lang="en-GB" sz="2700" b="1" dirty="0"/>
              <a:t>  </a:t>
            </a:r>
            <a:br>
              <a:rPr lang="en-GB" sz="2700" b="1" dirty="0"/>
            </a:br>
            <a:br>
              <a:rPr lang="en-GB" sz="2700" b="1" dirty="0"/>
            </a:br>
            <a:br>
              <a:rPr lang="en-GB" sz="2200" dirty="0"/>
            </a:br>
            <a:br>
              <a:rPr lang="en-US" sz="2800" b="1" dirty="0">
                <a:latin typeface="Calibri" panose="020F0502020204030204" pitchFamily="34" charset="0"/>
                <a:cs typeface="Calibri" panose="020F0502020204030204" pitchFamily="34" charset="0"/>
              </a:rPr>
            </a:br>
            <a:br>
              <a:rPr lang="en-US" sz="2800" b="1" dirty="0">
                <a:latin typeface="Calibri" panose="020F0502020204030204" pitchFamily="34" charset="0"/>
                <a:cs typeface="Calibri" panose="020F0502020204030204" pitchFamily="34" charset="0"/>
              </a:rPr>
            </a:br>
            <a:br>
              <a:rPr lang="en-US" sz="2800" b="1" dirty="0">
                <a:latin typeface="Calibri" panose="020F0502020204030204" pitchFamily="34" charset="0"/>
                <a:cs typeface="Calibri" panose="020F0502020204030204" pitchFamily="34" charset="0"/>
              </a:rPr>
            </a:br>
            <a:r>
              <a:rPr lang="en-US" sz="2800" b="1" dirty="0">
                <a:latin typeface="Calibri" panose="020F0502020204030204" pitchFamily="34" charset="0"/>
                <a:cs typeface="Calibri" panose="020F0502020204030204" pitchFamily="34" charset="0"/>
              </a:rPr>
              <a:t> </a:t>
            </a:r>
            <a:br>
              <a:rPr lang="en-US" sz="2800" dirty="0">
                <a:latin typeface="Calibri" panose="020F0502020204030204" pitchFamily="34" charset="0"/>
                <a:cs typeface="Calibri" panose="020F0502020204030204" pitchFamily="34" charset="0"/>
              </a:rPr>
            </a:br>
            <a:br>
              <a:rPr lang="en-US" sz="2800" dirty="0">
                <a:latin typeface="Calibri" panose="020F0502020204030204" pitchFamily="34" charset="0"/>
                <a:cs typeface="Calibri" panose="020F0502020204030204" pitchFamily="34" charset="0"/>
              </a:rPr>
            </a:br>
            <a:endParaRPr lang="en-GB" sz="2800" dirty="0">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710F25FB-348E-481F-E0AF-71419A145B9C}"/>
              </a:ext>
            </a:extLst>
          </p:cNvPr>
          <p:cNvSpPr txBox="1">
            <a:spLocks/>
          </p:cNvSpPr>
          <p:nvPr/>
        </p:nvSpPr>
        <p:spPr>
          <a:xfrm>
            <a:off x="5431939" y="828740"/>
            <a:ext cx="5998059" cy="905039"/>
          </a:xfrm>
          <a:prstGeom prst="rect">
            <a:avLst/>
          </a:prstGeom>
        </p:spPr>
        <p:txBody>
          <a:bodyPr vert="horz" lIns="91440" tIns="45720" rIns="91440" bIns="45720" rtlCol="0" anchor="t">
            <a:normAutofit fontScale="92500"/>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r>
              <a:rPr lang="en-US" sz="4400" b="1" dirty="0">
                <a:latin typeface="Calibri" panose="020F0502020204030204" pitchFamily="34" charset="0"/>
                <a:cs typeface="Calibri" panose="020F0502020204030204" pitchFamily="34" charset="0"/>
              </a:rPr>
              <a:t>Module 1: Getting started</a:t>
            </a:r>
            <a:endParaRPr lang="en-GB" dirty="0"/>
          </a:p>
        </p:txBody>
      </p:sp>
      <p:sp>
        <p:nvSpPr>
          <p:cNvPr id="10" name="Title 1">
            <a:extLst>
              <a:ext uri="{FF2B5EF4-FFF2-40B4-BE49-F238E27FC236}">
                <a16:creationId xmlns:a16="http://schemas.microsoft.com/office/drawing/2014/main" id="{3DAF2E02-9A5D-219C-7540-52334676C656}"/>
              </a:ext>
            </a:extLst>
          </p:cNvPr>
          <p:cNvSpPr txBox="1">
            <a:spLocks/>
          </p:cNvSpPr>
          <p:nvPr/>
        </p:nvSpPr>
        <p:spPr>
          <a:xfrm>
            <a:off x="4731385" y="1493520"/>
            <a:ext cx="7318375" cy="5087260"/>
          </a:xfrm>
          <a:prstGeom prst="rect">
            <a:avLst/>
          </a:prstGeom>
        </p:spPr>
        <p:txBody>
          <a:bodyPr vert="horz" lIns="91440" tIns="45720" rIns="91440" bIns="45720" rtlCol="0" anchor="t">
            <a:normAutofit fontScale="97500"/>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  </a:t>
            </a:r>
            <a:br>
              <a:rPr lang="en-US" sz="2000" dirty="0">
                <a:latin typeface="Calibri" panose="020F0502020204030204" pitchFamily="34" charset="0"/>
                <a:cs typeface="Calibri" panose="020F0502020204030204" pitchFamily="34" charset="0"/>
              </a:rPr>
            </a:br>
            <a:br>
              <a:rPr lang="en-US" sz="2000" dirty="0">
                <a:latin typeface="Calibri" panose="020F0502020204030204" pitchFamily="34" charset="0"/>
                <a:cs typeface="Calibri" panose="020F0502020204030204" pitchFamily="34" charset="0"/>
              </a:rPr>
            </a:br>
            <a:br>
              <a:rPr lang="en-US" sz="2000" dirty="0">
                <a:latin typeface="Calibri" panose="020F0502020204030204" pitchFamily="34" charset="0"/>
                <a:cs typeface="Calibri" panose="020F0502020204030204" pitchFamily="34" charset="0"/>
              </a:rPr>
            </a:br>
            <a:br>
              <a:rPr lang="en-US" sz="2000" dirty="0">
                <a:latin typeface="Calibri" panose="020F0502020204030204" pitchFamily="34" charset="0"/>
                <a:cs typeface="Calibri" panose="020F0502020204030204" pitchFamily="34" charset="0"/>
              </a:rPr>
            </a:br>
            <a:br>
              <a:rPr lang="en-US" sz="2800" b="1" dirty="0">
                <a:latin typeface="Calibri" panose="020F0502020204030204" pitchFamily="34" charset="0"/>
                <a:cs typeface="Calibri" panose="020F0502020204030204" pitchFamily="34" charset="0"/>
              </a:rPr>
            </a:br>
            <a:br>
              <a:rPr lang="en-US" sz="2800" b="1" dirty="0">
                <a:latin typeface="Calibri" panose="020F0502020204030204" pitchFamily="34" charset="0"/>
                <a:cs typeface="Calibri" panose="020F0502020204030204" pitchFamily="34" charset="0"/>
              </a:rPr>
            </a:br>
            <a:br>
              <a:rPr lang="en-US" sz="2800" b="1" dirty="0">
                <a:latin typeface="Calibri" panose="020F0502020204030204" pitchFamily="34" charset="0"/>
                <a:cs typeface="Calibri" panose="020F0502020204030204" pitchFamily="34" charset="0"/>
              </a:rPr>
            </a:br>
            <a:r>
              <a:rPr lang="en-US" sz="2800" b="1" dirty="0">
                <a:latin typeface="Calibri" panose="020F0502020204030204" pitchFamily="34" charset="0"/>
                <a:cs typeface="Calibri" panose="020F0502020204030204" pitchFamily="34" charset="0"/>
              </a:rPr>
              <a:t> </a:t>
            </a:r>
            <a:br>
              <a:rPr lang="en-US" sz="2800" dirty="0">
                <a:latin typeface="Calibri" panose="020F0502020204030204" pitchFamily="34" charset="0"/>
                <a:cs typeface="Calibri" panose="020F0502020204030204" pitchFamily="34" charset="0"/>
              </a:rPr>
            </a:br>
            <a:br>
              <a:rPr lang="en-US" sz="2800" dirty="0">
                <a:latin typeface="Calibri" panose="020F0502020204030204" pitchFamily="34" charset="0"/>
                <a:cs typeface="Calibri" panose="020F0502020204030204" pitchFamily="34" charset="0"/>
              </a:rPr>
            </a:br>
            <a:endParaRPr lang="en-GB" sz="28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F523E0F-D680-9FEF-669A-09BE819BD56A}"/>
              </a:ext>
            </a:extLst>
          </p:cNvPr>
          <p:cNvPicPr>
            <a:picLocks noChangeAspect="1"/>
          </p:cNvPicPr>
          <p:nvPr/>
        </p:nvPicPr>
        <p:blipFill>
          <a:blip r:embed="rId2"/>
          <a:stretch>
            <a:fillRect/>
          </a:stretch>
        </p:blipFill>
        <p:spPr>
          <a:xfrm>
            <a:off x="239501" y="1356347"/>
            <a:ext cx="4137374" cy="4392700"/>
          </a:xfrm>
          <a:prstGeom prst="rect">
            <a:avLst/>
          </a:prstGeom>
        </p:spPr>
      </p:pic>
    </p:spTree>
    <p:extLst>
      <p:ext uri="{BB962C8B-B14F-4D97-AF65-F5344CB8AC3E}">
        <p14:creationId xmlns:p14="http://schemas.microsoft.com/office/powerpoint/2010/main" val="2370300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ABBC6-FEF6-4C07-9146-64D5984E249D}"/>
              </a:ext>
            </a:extLst>
          </p:cNvPr>
          <p:cNvSpPr>
            <a:spLocks noGrp="1"/>
          </p:cNvSpPr>
          <p:nvPr>
            <p:ph type="title"/>
          </p:nvPr>
        </p:nvSpPr>
        <p:spPr>
          <a:xfrm>
            <a:off x="4664467" y="1245928"/>
            <a:ext cx="6950464" cy="5087260"/>
          </a:xfrm>
        </p:spPr>
        <p:txBody>
          <a:bodyPr>
            <a:normAutofit fontScale="90000"/>
          </a:bodyPr>
          <a:lstStyle/>
          <a:p>
            <a:br>
              <a:rPr lang="en-GB" sz="2200" dirty="0"/>
            </a:br>
            <a:r>
              <a:rPr lang="en-GB" sz="2200" dirty="0">
                <a:latin typeface="Calibri" panose="020F0502020204030204" pitchFamily="34" charset="0"/>
                <a:cs typeface="Calibri" panose="020F0502020204030204" pitchFamily="34" charset="0"/>
              </a:rPr>
              <a:t>Our </a:t>
            </a:r>
            <a:r>
              <a:rPr lang="en-GB" sz="2200" dirty="0" err="1">
                <a:latin typeface="Calibri" panose="020F0502020204030204" pitchFamily="34" charset="0"/>
                <a:cs typeface="Calibri" panose="020F0502020204030204" pitchFamily="34" charset="0"/>
              </a:rPr>
              <a:t>Edublog</a:t>
            </a:r>
            <a:r>
              <a:rPr lang="en-GB" sz="2200" dirty="0">
                <a:latin typeface="Calibri" panose="020F0502020204030204" pitchFamily="34" charset="0"/>
                <a:cs typeface="Calibri" panose="020F0502020204030204" pitchFamily="34" charset="0"/>
              </a:rPr>
              <a:t> with resources to help you prepare: </a:t>
            </a:r>
            <a:r>
              <a:rPr lang="en-GB" sz="2200" dirty="0">
                <a:latin typeface="Calibri" panose="020F0502020204030204" pitchFamily="34" charset="0"/>
                <a:cs typeface="Calibri" panose="020F0502020204030204" pitchFamily="34" charset="0"/>
                <a:hlinkClick r:id="rId2"/>
              </a:rPr>
              <a:t>Home | University of Brighton Supporting Health and Sport Students in Practice</a:t>
            </a:r>
            <a:br>
              <a:rPr lang="en-GB" sz="2200" dirty="0">
                <a:latin typeface="Calibri" panose="020F0502020204030204" pitchFamily="34" charset="0"/>
                <a:cs typeface="Calibri" panose="020F0502020204030204" pitchFamily="34" charset="0"/>
              </a:rPr>
            </a:br>
            <a:br>
              <a:rPr lang="en-GB" sz="2200" dirty="0">
                <a:latin typeface="Calibri" panose="020F0502020204030204" pitchFamily="34" charset="0"/>
                <a:cs typeface="Calibri" panose="020F0502020204030204" pitchFamily="34" charset="0"/>
              </a:rPr>
            </a:br>
            <a:r>
              <a:rPr lang="en-GB" sz="2200" dirty="0">
                <a:latin typeface="Calibri" panose="020F0502020204030204" pitchFamily="34" charset="0"/>
                <a:cs typeface="Calibri" panose="020F0502020204030204" pitchFamily="34" charset="0"/>
                <a:hlinkClick r:id="rId3"/>
              </a:rPr>
              <a:t>https://blogs.brighton.ac.uk/uobsupportinghealthandsportstudentsinpractice/physiotherapy/</a:t>
            </a:r>
            <a:r>
              <a:rPr lang="en-GB" sz="2200" dirty="0">
                <a:latin typeface="Calibri" panose="020F0502020204030204" pitchFamily="34" charset="0"/>
                <a:cs typeface="Calibri" panose="020F0502020204030204" pitchFamily="34" charset="0"/>
              </a:rPr>
              <a:t> on the </a:t>
            </a:r>
            <a:r>
              <a:rPr lang="en-GB" sz="2200" dirty="0" err="1">
                <a:latin typeface="Calibri" panose="020F0502020204030204" pitchFamily="34" charset="0"/>
                <a:cs typeface="Calibri" panose="020F0502020204030204" pitchFamily="34" charset="0"/>
              </a:rPr>
              <a:t>edublog</a:t>
            </a:r>
            <a:r>
              <a:rPr lang="en-GB" sz="2200" dirty="0">
                <a:latin typeface="Calibri" panose="020F0502020204030204" pitchFamily="34" charset="0"/>
                <a:cs typeface="Calibri" panose="020F0502020204030204" pitchFamily="34" charset="0"/>
              </a:rPr>
              <a:t> site</a:t>
            </a:r>
            <a:br>
              <a:rPr lang="en-GB" sz="2200" dirty="0">
                <a:latin typeface="Calibri" panose="020F0502020204030204" pitchFamily="34" charset="0"/>
                <a:cs typeface="Calibri" panose="020F0502020204030204" pitchFamily="34" charset="0"/>
              </a:rPr>
            </a:br>
            <a:br>
              <a:rPr lang="en-GB" sz="2200"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rPr>
              <a:t>Placement dates: </a:t>
            </a:r>
            <a:r>
              <a:rPr lang="en-US" sz="2200" dirty="0">
                <a:latin typeface="Calibri" panose="020F0502020204030204" pitchFamily="34" charset="0"/>
                <a:cs typeface="Calibri" panose="020F0502020204030204" pitchFamily="34" charset="0"/>
                <a:hlinkClick r:id="rId4"/>
              </a:rPr>
              <a:t>Placement dates | University of Brighton Supporting Health and Sport Students in Practice</a:t>
            </a:r>
            <a:br>
              <a:rPr lang="en-GB" sz="2200" dirty="0">
                <a:latin typeface="Calibri" panose="020F0502020204030204" pitchFamily="34" charset="0"/>
                <a:cs typeface="Calibri" panose="020F0502020204030204" pitchFamily="34" charset="0"/>
              </a:rPr>
            </a:br>
            <a:br>
              <a:rPr lang="en-GB" sz="2200" dirty="0">
                <a:latin typeface="Calibri" panose="020F0502020204030204" pitchFamily="34" charset="0"/>
                <a:cs typeface="Calibri" panose="020F0502020204030204" pitchFamily="34" charset="0"/>
              </a:rPr>
            </a:br>
            <a:r>
              <a:rPr lang="en-GB" sz="2200" dirty="0">
                <a:latin typeface="Calibri" panose="020F0502020204030204" pitchFamily="34" charset="0"/>
                <a:cs typeface="Calibri" panose="020F0502020204030204" pitchFamily="34" charset="0"/>
              </a:rPr>
              <a:t>Student passport and Educator passport: </a:t>
            </a:r>
            <a:r>
              <a:rPr lang="en-GB" sz="2200" dirty="0">
                <a:latin typeface="Calibri" panose="020F0502020204030204" pitchFamily="34" charset="0"/>
                <a:cs typeface="Calibri" panose="020F0502020204030204" pitchFamily="34" charset="0"/>
                <a:hlinkClick r:id="rId5"/>
              </a:rPr>
              <a:t>Educator passport | University of Brighton Supporting Health and Sport Students in Practice</a:t>
            </a:r>
            <a:r>
              <a:rPr lang="en-GB" sz="2200" dirty="0">
                <a:latin typeface="Calibri" panose="020F0502020204030204" pitchFamily="34" charset="0"/>
                <a:cs typeface="Calibri" panose="020F0502020204030204" pitchFamily="34" charset="0"/>
              </a:rPr>
              <a:t> </a:t>
            </a:r>
            <a:br>
              <a:rPr lang="en-GB" sz="2200" dirty="0">
                <a:latin typeface="Calibri" panose="020F0502020204030204" pitchFamily="34" charset="0"/>
                <a:cs typeface="Calibri" panose="020F0502020204030204" pitchFamily="34" charset="0"/>
              </a:rPr>
            </a:br>
            <a:br>
              <a:rPr lang="en-GB" sz="2200" dirty="0">
                <a:latin typeface="Calibri" panose="020F0502020204030204" pitchFamily="34" charset="0"/>
                <a:cs typeface="Calibri" panose="020F0502020204030204" pitchFamily="34" charset="0"/>
              </a:rPr>
            </a:br>
            <a:r>
              <a:rPr lang="en-GB" sz="2200" dirty="0">
                <a:latin typeface="Calibri" panose="020F0502020204030204" pitchFamily="34" charset="0"/>
                <a:cs typeface="Calibri" panose="020F0502020204030204" pitchFamily="34" charset="0"/>
              </a:rPr>
              <a:t>Supporting Black, Asian and Mixed Heritage Students: </a:t>
            </a:r>
            <a:r>
              <a:rPr lang="en-GB" sz="2200" dirty="0">
                <a:latin typeface="Calibri" panose="020F0502020204030204" pitchFamily="34" charset="0"/>
                <a:cs typeface="Calibri" panose="020F0502020204030204" pitchFamily="34" charset="0"/>
                <a:hlinkClick r:id="rId6"/>
              </a:rPr>
              <a:t>Resources for educators | University of Brighton Supporting Health and Sport Students in Practice</a:t>
            </a:r>
            <a:br>
              <a:rPr lang="en-GB" sz="2000" dirty="0"/>
            </a:br>
            <a:br>
              <a:rPr lang="en-GB" sz="2200" dirty="0"/>
            </a:br>
            <a:br>
              <a:rPr lang="en-GB" sz="2200" dirty="0"/>
            </a:br>
            <a:br>
              <a:rPr lang="en-US" sz="2800" b="1" dirty="0">
                <a:latin typeface="Calibri" panose="020F0502020204030204" pitchFamily="34" charset="0"/>
                <a:cs typeface="Calibri" panose="020F0502020204030204" pitchFamily="34" charset="0"/>
              </a:rPr>
            </a:br>
            <a:br>
              <a:rPr lang="en-US" sz="2800" b="1" dirty="0">
                <a:latin typeface="Calibri" panose="020F0502020204030204" pitchFamily="34" charset="0"/>
                <a:cs typeface="Calibri" panose="020F0502020204030204" pitchFamily="34" charset="0"/>
              </a:rPr>
            </a:br>
            <a:br>
              <a:rPr lang="en-US" sz="2800" b="1" dirty="0">
                <a:latin typeface="Calibri" panose="020F0502020204030204" pitchFamily="34" charset="0"/>
                <a:cs typeface="Calibri" panose="020F0502020204030204" pitchFamily="34" charset="0"/>
              </a:rPr>
            </a:br>
            <a:r>
              <a:rPr lang="en-US" sz="2800" b="1" dirty="0">
                <a:latin typeface="Calibri" panose="020F0502020204030204" pitchFamily="34" charset="0"/>
                <a:cs typeface="Calibri" panose="020F0502020204030204" pitchFamily="34" charset="0"/>
              </a:rPr>
              <a:t> </a:t>
            </a:r>
            <a:br>
              <a:rPr lang="en-US" sz="2800" dirty="0">
                <a:latin typeface="Calibri" panose="020F0502020204030204" pitchFamily="34" charset="0"/>
                <a:cs typeface="Calibri" panose="020F0502020204030204" pitchFamily="34" charset="0"/>
              </a:rPr>
            </a:br>
            <a:br>
              <a:rPr lang="en-US" sz="2800" dirty="0">
                <a:latin typeface="Calibri" panose="020F0502020204030204" pitchFamily="34" charset="0"/>
                <a:cs typeface="Calibri" panose="020F0502020204030204" pitchFamily="34" charset="0"/>
              </a:rPr>
            </a:br>
            <a:endParaRPr lang="en-GB" sz="2800" dirty="0">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710F25FB-348E-481F-E0AF-71419A145B9C}"/>
              </a:ext>
            </a:extLst>
          </p:cNvPr>
          <p:cNvSpPr txBox="1">
            <a:spLocks/>
          </p:cNvSpPr>
          <p:nvPr/>
        </p:nvSpPr>
        <p:spPr>
          <a:xfrm>
            <a:off x="4849401" y="828740"/>
            <a:ext cx="6580597" cy="547997"/>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r>
              <a:rPr lang="en-US" sz="3600" b="1" dirty="0">
                <a:latin typeface="Calibri" panose="020F0502020204030204" pitchFamily="34" charset="0"/>
                <a:cs typeface="Calibri" panose="020F0502020204030204" pitchFamily="34" charset="0"/>
              </a:rPr>
              <a:t>Getting started- useful </a:t>
            </a:r>
            <a:r>
              <a:rPr lang="en-US" sz="3600" b="1" dirty="0" err="1">
                <a:latin typeface="Calibri" panose="020F0502020204030204" pitchFamily="34" charset="0"/>
                <a:cs typeface="Calibri" panose="020F0502020204030204" pitchFamily="34" charset="0"/>
              </a:rPr>
              <a:t>UoB</a:t>
            </a:r>
            <a:r>
              <a:rPr lang="en-US" sz="3600" b="1" dirty="0">
                <a:latin typeface="Calibri" panose="020F0502020204030204" pitchFamily="34" charset="0"/>
                <a:cs typeface="Calibri" panose="020F0502020204030204" pitchFamily="34" charset="0"/>
              </a:rPr>
              <a:t> links </a:t>
            </a:r>
            <a:endParaRPr lang="en-GB" sz="3600" b="1" dirty="0"/>
          </a:p>
        </p:txBody>
      </p:sp>
      <p:sp>
        <p:nvSpPr>
          <p:cNvPr id="10" name="Title 1">
            <a:extLst>
              <a:ext uri="{FF2B5EF4-FFF2-40B4-BE49-F238E27FC236}">
                <a16:creationId xmlns:a16="http://schemas.microsoft.com/office/drawing/2014/main" id="{3DAF2E02-9A5D-219C-7540-52334676C656}"/>
              </a:ext>
            </a:extLst>
          </p:cNvPr>
          <p:cNvSpPr txBox="1">
            <a:spLocks/>
          </p:cNvSpPr>
          <p:nvPr/>
        </p:nvSpPr>
        <p:spPr>
          <a:xfrm>
            <a:off x="4731385" y="1493520"/>
            <a:ext cx="7318375" cy="5087260"/>
          </a:xfrm>
          <a:prstGeom prst="rect">
            <a:avLst/>
          </a:prstGeom>
        </p:spPr>
        <p:txBody>
          <a:bodyPr vert="horz" lIns="91440" tIns="45720" rIns="91440" bIns="45720" rtlCol="0" anchor="t">
            <a:normAutofit fontScale="97500"/>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  </a:t>
            </a:r>
            <a:br>
              <a:rPr lang="en-US" sz="2000" dirty="0">
                <a:latin typeface="Calibri" panose="020F0502020204030204" pitchFamily="34" charset="0"/>
                <a:cs typeface="Calibri" panose="020F0502020204030204" pitchFamily="34" charset="0"/>
              </a:rPr>
            </a:br>
            <a:br>
              <a:rPr lang="en-US" sz="2000" dirty="0">
                <a:latin typeface="Calibri" panose="020F0502020204030204" pitchFamily="34" charset="0"/>
                <a:cs typeface="Calibri" panose="020F0502020204030204" pitchFamily="34" charset="0"/>
              </a:rPr>
            </a:br>
            <a:br>
              <a:rPr lang="en-US" sz="2000" dirty="0">
                <a:latin typeface="Calibri" panose="020F0502020204030204" pitchFamily="34" charset="0"/>
                <a:cs typeface="Calibri" panose="020F0502020204030204" pitchFamily="34" charset="0"/>
              </a:rPr>
            </a:br>
            <a:br>
              <a:rPr lang="en-US" sz="2000" dirty="0">
                <a:latin typeface="Calibri" panose="020F0502020204030204" pitchFamily="34" charset="0"/>
                <a:cs typeface="Calibri" panose="020F0502020204030204" pitchFamily="34" charset="0"/>
              </a:rPr>
            </a:br>
            <a:br>
              <a:rPr lang="en-US" sz="2800" b="1" dirty="0">
                <a:latin typeface="Calibri" panose="020F0502020204030204" pitchFamily="34" charset="0"/>
                <a:cs typeface="Calibri" panose="020F0502020204030204" pitchFamily="34" charset="0"/>
              </a:rPr>
            </a:br>
            <a:br>
              <a:rPr lang="en-US" sz="2800" b="1" dirty="0">
                <a:latin typeface="Calibri" panose="020F0502020204030204" pitchFamily="34" charset="0"/>
                <a:cs typeface="Calibri" panose="020F0502020204030204" pitchFamily="34" charset="0"/>
              </a:rPr>
            </a:br>
            <a:br>
              <a:rPr lang="en-US" sz="2800" b="1" dirty="0">
                <a:latin typeface="Calibri" panose="020F0502020204030204" pitchFamily="34" charset="0"/>
                <a:cs typeface="Calibri" panose="020F0502020204030204" pitchFamily="34" charset="0"/>
              </a:rPr>
            </a:br>
            <a:r>
              <a:rPr lang="en-US" sz="2800" b="1" dirty="0">
                <a:latin typeface="Calibri" panose="020F0502020204030204" pitchFamily="34" charset="0"/>
                <a:cs typeface="Calibri" panose="020F0502020204030204" pitchFamily="34" charset="0"/>
              </a:rPr>
              <a:t> </a:t>
            </a:r>
            <a:br>
              <a:rPr lang="en-US" sz="2800" dirty="0">
                <a:latin typeface="Calibri" panose="020F0502020204030204" pitchFamily="34" charset="0"/>
                <a:cs typeface="Calibri" panose="020F0502020204030204" pitchFamily="34" charset="0"/>
              </a:rPr>
            </a:br>
            <a:br>
              <a:rPr lang="en-US" sz="2800" dirty="0">
                <a:latin typeface="Calibri" panose="020F0502020204030204" pitchFamily="34" charset="0"/>
                <a:cs typeface="Calibri" panose="020F0502020204030204" pitchFamily="34" charset="0"/>
              </a:rPr>
            </a:br>
            <a:endParaRPr lang="en-GB" sz="28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505C87C-76AD-819A-8577-0949013B8A08}"/>
              </a:ext>
            </a:extLst>
          </p:cNvPr>
          <p:cNvPicPr>
            <a:picLocks noChangeAspect="1"/>
          </p:cNvPicPr>
          <p:nvPr/>
        </p:nvPicPr>
        <p:blipFill>
          <a:blip r:embed="rId7"/>
          <a:stretch>
            <a:fillRect/>
          </a:stretch>
        </p:blipFill>
        <p:spPr>
          <a:xfrm>
            <a:off x="762001" y="2650733"/>
            <a:ext cx="3796085" cy="2277651"/>
          </a:xfrm>
          <a:prstGeom prst="rect">
            <a:avLst/>
          </a:prstGeom>
        </p:spPr>
      </p:pic>
    </p:spTree>
    <p:extLst>
      <p:ext uri="{BB962C8B-B14F-4D97-AF65-F5344CB8AC3E}">
        <p14:creationId xmlns:p14="http://schemas.microsoft.com/office/powerpoint/2010/main" val="789275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340096"/>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4ABBC6-FEF6-4C07-9146-64D5984E249D}"/>
              </a:ext>
            </a:extLst>
          </p:cNvPr>
          <p:cNvSpPr>
            <a:spLocks noGrp="1"/>
          </p:cNvSpPr>
          <p:nvPr>
            <p:ph type="title"/>
          </p:nvPr>
        </p:nvSpPr>
        <p:spPr>
          <a:xfrm>
            <a:off x="4859040" y="852085"/>
            <a:ext cx="6570959" cy="5153825"/>
          </a:xfrm>
        </p:spPr>
        <p:txBody>
          <a:bodyPr>
            <a:normAutofit fontScale="90000"/>
          </a:bodyPr>
          <a:lstStyle/>
          <a:p>
            <a:r>
              <a:rPr lang="en-GB" sz="2200" b="1" dirty="0">
                <a:latin typeface="Calibri" panose="020F0502020204030204" pitchFamily="34" charset="0"/>
                <a:cs typeface="Calibri" panose="020F0502020204030204" pitchFamily="34" charset="0"/>
              </a:rPr>
              <a:t>Activity- </a:t>
            </a:r>
            <a:br>
              <a:rPr lang="en-GB" sz="2200" b="1" dirty="0">
                <a:latin typeface="Calibri" panose="020F0502020204030204" pitchFamily="34" charset="0"/>
                <a:cs typeface="Calibri" panose="020F0502020204030204" pitchFamily="34" charset="0"/>
              </a:rPr>
            </a:br>
            <a:br>
              <a:rPr lang="en-GB" sz="2200" b="1" dirty="0">
                <a:latin typeface="Calibri" panose="020F0502020204030204" pitchFamily="34" charset="0"/>
                <a:cs typeface="Calibri" panose="020F0502020204030204" pitchFamily="34" charset="0"/>
              </a:rPr>
            </a:br>
            <a:r>
              <a:rPr lang="en-GB" sz="2200" b="1" dirty="0">
                <a:latin typeface="Calibri" panose="020F0502020204030204" pitchFamily="34" charset="0"/>
                <a:cs typeface="Calibri" panose="020F0502020204030204" pitchFamily="34" charset="0"/>
              </a:rPr>
              <a:t>breakout groups to discuss our 3 cases.  </a:t>
            </a:r>
            <a:br>
              <a:rPr lang="en-GB" sz="2200" b="1" dirty="0">
                <a:latin typeface="Calibri" panose="020F0502020204030204" pitchFamily="34" charset="0"/>
                <a:cs typeface="Calibri" panose="020F0502020204030204" pitchFamily="34" charset="0"/>
              </a:rPr>
            </a:br>
            <a:br>
              <a:rPr lang="en-GB" sz="2200" b="1" dirty="0">
                <a:latin typeface="Calibri" panose="020F0502020204030204" pitchFamily="34" charset="0"/>
                <a:cs typeface="Calibri" panose="020F0502020204030204" pitchFamily="34" charset="0"/>
              </a:rPr>
            </a:br>
            <a:r>
              <a:rPr lang="en-GB" sz="2200" b="1" dirty="0">
                <a:latin typeface="Calibri" panose="020F0502020204030204" pitchFamily="34" charset="0"/>
                <a:cs typeface="Calibri" panose="020F0502020204030204" pitchFamily="34" charset="0"/>
              </a:rPr>
              <a:t>Groups 1-3 please look at case 1</a:t>
            </a:r>
            <a:br>
              <a:rPr lang="en-GB" sz="2200" b="1" dirty="0">
                <a:latin typeface="Calibri" panose="020F0502020204030204" pitchFamily="34" charset="0"/>
                <a:cs typeface="Calibri" panose="020F0502020204030204" pitchFamily="34" charset="0"/>
              </a:rPr>
            </a:br>
            <a:r>
              <a:rPr lang="en-GB" sz="2200" b="1" dirty="0">
                <a:latin typeface="Calibri" panose="020F0502020204030204" pitchFamily="34" charset="0"/>
                <a:cs typeface="Calibri" panose="020F0502020204030204" pitchFamily="34" charset="0"/>
              </a:rPr>
              <a:t>Groups 4-6 please look at case 2</a:t>
            </a:r>
            <a:br>
              <a:rPr lang="en-GB" sz="2200" b="1" dirty="0">
                <a:latin typeface="Calibri" panose="020F0502020204030204" pitchFamily="34" charset="0"/>
                <a:cs typeface="Calibri" panose="020F0502020204030204" pitchFamily="34" charset="0"/>
              </a:rPr>
            </a:br>
            <a:r>
              <a:rPr lang="en-GB" sz="2200" b="1" dirty="0">
                <a:latin typeface="Calibri" panose="020F0502020204030204" pitchFamily="34" charset="0"/>
                <a:cs typeface="Calibri" panose="020F0502020204030204" pitchFamily="34" charset="0"/>
              </a:rPr>
              <a:t>Groups 7-9 please look at case 3 </a:t>
            </a:r>
            <a:br>
              <a:rPr lang="en-GB" sz="2200" b="1" dirty="0">
                <a:latin typeface="Calibri" panose="020F0502020204030204" pitchFamily="34" charset="0"/>
                <a:cs typeface="Calibri" panose="020F0502020204030204" pitchFamily="34" charset="0"/>
              </a:rPr>
            </a:br>
            <a:br>
              <a:rPr lang="en-GB" sz="2200" b="1" dirty="0">
                <a:latin typeface="Calibri" panose="020F0502020204030204" pitchFamily="34" charset="0"/>
                <a:cs typeface="Calibri" panose="020F0502020204030204" pitchFamily="34" charset="0"/>
              </a:rPr>
            </a:br>
            <a:br>
              <a:rPr lang="en-GB" sz="2200" b="1" dirty="0">
                <a:latin typeface="Calibri" panose="020F0502020204030204" pitchFamily="34" charset="0"/>
                <a:cs typeface="Calibri" panose="020F0502020204030204" pitchFamily="34" charset="0"/>
              </a:rPr>
            </a:br>
            <a:r>
              <a:rPr lang="en-GB" sz="2200" b="1" dirty="0">
                <a:solidFill>
                  <a:srgbClr val="00B050"/>
                </a:solidFill>
                <a:latin typeface="Calibri" panose="020F0502020204030204" pitchFamily="34" charset="0"/>
                <a:cs typeface="Calibri" panose="020F0502020204030204" pitchFamily="34" charset="0"/>
              </a:rPr>
              <a:t>Questions to ask</a:t>
            </a:r>
            <a:r>
              <a:rPr lang="en-GB" sz="2200" b="1" dirty="0">
                <a:latin typeface="Calibri" panose="020F0502020204030204" pitchFamily="34" charset="0"/>
                <a:cs typeface="Calibri" panose="020F0502020204030204" pitchFamily="34" charset="0"/>
              </a:rPr>
              <a:t>: </a:t>
            </a:r>
            <a:br>
              <a:rPr lang="en-GB" sz="2200" b="1" dirty="0">
                <a:latin typeface="Calibri" panose="020F0502020204030204" pitchFamily="34" charset="0"/>
                <a:cs typeface="Calibri" panose="020F0502020204030204" pitchFamily="34" charset="0"/>
              </a:rPr>
            </a:br>
            <a:r>
              <a:rPr lang="en-GB" sz="2200" b="1" dirty="0">
                <a:latin typeface="Calibri" panose="020F0502020204030204" pitchFamily="34" charset="0"/>
                <a:cs typeface="Calibri" panose="020F0502020204030204" pitchFamily="34" charset="0"/>
              </a:rPr>
              <a:t>What are your assumptions/biases? </a:t>
            </a:r>
            <a:br>
              <a:rPr lang="en-GB" sz="2200" b="1" dirty="0">
                <a:latin typeface="Calibri" panose="020F0502020204030204" pitchFamily="34" charset="0"/>
                <a:cs typeface="Calibri" panose="020F0502020204030204" pitchFamily="34" charset="0"/>
              </a:rPr>
            </a:br>
            <a:r>
              <a:rPr lang="en-GB" sz="2200" b="1" dirty="0">
                <a:latin typeface="Calibri" panose="020F0502020204030204" pitchFamily="34" charset="0"/>
                <a:cs typeface="Calibri" panose="020F0502020204030204" pitchFamily="34" charset="0"/>
              </a:rPr>
              <a:t>How confident are you supporting students with protected characteristics? </a:t>
            </a:r>
            <a:br>
              <a:rPr lang="en-GB" sz="2200" b="1" dirty="0">
                <a:latin typeface="Calibri" panose="020F0502020204030204" pitchFamily="34" charset="0"/>
                <a:cs typeface="Calibri" panose="020F0502020204030204" pitchFamily="34" charset="0"/>
              </a:rPr>
            </a:br>
            <a:r>
              <a:rPr lang="en-GB" sz="2200" b="1" dirty="0">
                <a:latin typeface="Calibri" panose="020F0502020204030204" pitchFamily="34" charset="0"/>
                <a:cs typeface="Calibri" panose="020F0502020204030204" pitchFamily="34" charset="0"/>
              </a:rPr>
              <a:t>What are the key things that you need to consider? </a:t>
            </a:r>
            <a:br>
              <a:rPr lang="en-GB" sz="2200" b="1" dirty="0">
                <a:latin typeface="Calibri" panose="020F0502020204030204" pitchFamily="34" charset="0"/>
                <a:cs typeface="Calibri" panose="020F0502020204030204" pitchFamily="34" charset="0"/>
              </a:rPr>
            </a:br>
            <a:r>
              <a:rPr lang="en-GB" sz="2200" b="1" dirty="0">
                <a:latin typeface="Calibri" panose="020F0502020204030204" pitchFamily="34" charset="0"/>
                <a:cs typeface="Calibri" panose="020F0502020204030204" pitchFamily="34" charset="0"/>
              </a:rPr>
              <a:t>How can you educate yourselves further to help learners feel supported?  </a:t>
            </a:r>
            <a:br>
              <a:rPr lang="en-GB" sz="2200" b="1" dirty="0">
                <a:latin typeface="Calibri" panose="020F0502020204030204" pitchFamily="34" charset="0"/>
                <a:cs typeface="Calibri" panose="020F0502020204030204" pitchFamily="34" charset="0"/>
              </a:rPr>
            </a:br>
            <a:br>
              <a:rPr lang="en-US" sz="1100" b="1" dirty="0">
                <a:latin typeface="Calibri" panose="020F0502020204030204" pitchFamily="34" charset="0"/>
                <a:cs typeface="Calibri" panose="020F0502020204030204" pitchFamily="34" charset="0"/>
              </a:rPr>
            </a:br>
            <a:br>
              <a:rPr lang="en-US" sz="1100" b="1" dirty="0">
                <a:latin typeface="Calibri" panose="020F0502020204030204" pitchFamily="34" charset="0"/>
                <a:cs typeface="Calibri" panose="020F0502020204030204" pitchFamily="34" charset="0"/>
              </a:rPr>
            </a:br>
            <a:br>
              <a:rPr lang="en-US" sz="1100" b="1" dirty="0">
                <a:latin typeface="Calibri" panose="020F0502020204030204" pitchFamily="34" charset="0"/>
                <a:cs typeface="Calibri" panose="020F0502020204030204" pitchFamily="34" charset="0"/>
              </a:rPr>
            </a:br>
            <a:r>
              <a:rPr lang="en-US" sz="1100" b="1" dirty="0">
                <a:latin typeface="Calibri" panose="020F0502020204030204" pitchFamily="34" charset="0"/>
                <a:cs typeface="Calibri" panose="020F0502020204030204" pitchFamily="34" charset="0"/>
              </a:rPr>
              <a:t> </a:t>
            </a:r>
            <a:br>
              <a:rPr lang="en-US" sz="1100" dirty="0">
                <a:latin typeface="Calibri" panose="020F0502020204030204" pitchFamily="34" charset="0"/>
                <a:cs typeface="Calibri" panose="020F0502020204030204" pitchFamily="34" charset="0"/>
              </a:rPr>
            </a:br>
            <a:br>
              <a:rPr lang="en-US" sz="1100" dirty="0">
                <a:latin typeface="Calibri" panose="020F0502020204030204" pitchFamily="34" charset="0"/>
                <a:cs typeface="Calibri" panose="020F0502020204030204" pitchFamily="34" charset="0"/>
              </a:rPr>
            </a:br>
            <a:endParaRPr lang="en-GB" sz="1100" dirty="0">
              <a:latin typeface="Calibri" panose="020F0502020204030204" pitchFamily="34" charset="0"/>
              <a:cs typeface="Calibri" panose="020F0502020204030204" pitchFamily="34" charset="0"/>
            </a:endParaRPr>
          </a:p>
        </p:txBody>
      </p:sp>
      <p:pic>
        <p:nvPicPr>
          <p:cNvPr id="5" name="Picture 4" descr="Handshake between two people">
            <a:extLst>
              <a:ext uri="{FF2B5EF4-FFF2-40B4-BE49-F238E27FC236}">
                <a16:creationId xmlns:a16="http://schemas.microsoft.com/office/drawing/2014/main" id="{9ABF5078-F836-95F8-60EE-7BADB7933708}"/>
              </a:ext>
            </a:extLst>
          </p:cNvPr>
          <p:cNvPicPr>
            <a:picLocks noChangeAspect="1"/>
          </p:cNvPicPr>
          <p:nvPr/>
        </p:nvPicPr>
        <p:blipFill rotWithShape="1">
          <a:blip r:embed="rId2">
            <a:extLst>
              <a:ext uri="{28A0092B-C50C-407E-A947-70E740481C1C}">
                <a14:useLocalDpi xmlns:a14="http://schemas.microsoft.com/office/drawing/2010/main" val="0"/>
              </a:ext>
            </a:extLst>
          </a:blip>
          <a:srcRect l="27231" r="18122" b="-2"/>
          <a:stretch/>
        </p:blipFill>
        <p:spPr>
          <a:xfrm>
            <a:off x="762000" y="758952"/>
            <a:ext cx="3890922" cy="5340096"/>
          </a:xfrm>
          <a:prstGeom prst="rect">
            <a:avLst/>
          </a:prstGeom>
        </p:spPr>
      </p:pic>
      <p:sp>
        <p:nvSpPr>
          <p:cNvPr id="10" name="Title 1">
            <a:extLst>
              <a:ext uri="{FF2B5EF4-FFF2-40B4-BE49-F238E27FC236}">
                <a16:creationId xmlns:a16="http://schemas.microsoft.com/office/drawing/2014/main" id="{3DAF2E02-9A5D-219C-7540-52334676C656}"/>
              </a:ext>
            </a:extLst>
          </p:cNvPr>
          <p:cNvSpPr txBox="1">
            <a:spLocks/>
          </p:cNvSpPr>
          <p:nvPr/>
        </p:nvSpPr>
        <p:spPr>
          <a:xfrm>
            <a:off x="4731385" y="1493520"/>
            <a:ext cx="7318375" cy="5087260"/>
          </a:xfrm>
          <a:prstGeom prst="rect">
            <a:avLst/>
          </a:prstGeom>
        </p:spPr>
        <p:txBody>
          <a:bodyPr vert="horz" lIns="91440" tIns="45720" rIns="91440" bIns="45720" rtlCol="0" anchor="t">
            <a:normAutofit fontScale="97500"/>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pPr>
              <a:spcAft>
                <a:spcPts val="600"/>
              </a:spcAft>
            </a:pPr>
            <a:endParaRPr lang="en-US" sz="1800">
              <a:latin typeface="Calibri" panose="020F0502020204030204" pitchFamily="34" charset="0"/>
              <a:cs typeface="Calibri" panose="020F0502020204030204" pitchFamily="34" charset="0"/>
            </a:endParaRPr>
          </a:p>
          <a:p>
            <a:pPr>
              <a:spcAft>
                <a:spcPts val="600"/>
              </a:spcAft>
            </a:pPr>
            <a:r>
              <a:rPr lang="en-US" sz="1800">
                <a:latin typeface="Calibri" panose="020F0502020204030204" pitchFamily="34" charset="0"/>
                <a:cs typeface="Calibri" panose="020F0502020204030204" pitchFamily="34" charset="0"/>
              </a:rPr>
              <a:t>  </a:t>
            </a:r>
            <a:br>
              <a:rPr lang="en-US" sz="1800">
                <a:latin typeface="Calibri" panose="020F0502020204030204" pitchFamily="34" charset="0"/>
                <a:cs typeface="Calibri" panose="020F0502020204030204" pitchFamily="34" charset="0"/>
              </a:rPr>
            </a:br>
            <a:br>
              <a:rPr lang="en-US" sz="1800">
                <a:latin typeface="Calibri" panose="020F0502020204030204" pitchFamily="34" charset="0"/>
                <a:cs typeface="Calibri" panose="020F0502020204030204" pitchFamily="34" charset="0"/>
              </a:rPr>
            </a:br>
            <a:br>
              <a:rPr lang="en-US" sz="1800">
                <a:latin typeface="Calibri" panose="020F0502020204030204" pitchFamily="34" charset="0"/>
                <a:cs typeface="Calibri" panose="020F0502020204030204" pitchFamily="34" charset="0"/>
              </a:rPr>
            </a:br>
            <a:br>
              <a:rPr lang="en-US" sz="1800">
                <a:latin typeface="Calibri" panose="020F0502020204030204" pitchFamily="34" charset="0"/>
                <a:cs typeface="Calibri" panose="020F0502020204030204" pitchFamily="34" charset="0"/>
              </a:rPr>
            </a:br>
            <a:br>
              <a:rPr lang="en-US" sz="1800" b="1">
                <a:latin typeface="Calibri" panose="020F0502020204030204" pitchFamily="34" charset="0"/>
                <a:cs typeface="Calibri" panose="020F0502020204030204" pitchFamily="34" charset="0"/>
              </a:rPr>
            </a:br>
            <a:br>
              <a:rPr lang="en-US" sz="1800" b="1">
                <a:latin typeface="Calibri" panose="020F0502020204030204" pitchFamily="34" charset="0"/>
                <a:cs typeface="Calibri" panose="020F0502020204030204" pitchFamily="34" charset="0"/>
              </a:rPr>
            </a:br>
            <a:br>
              <a:rPr lang="en-US" sz="1800" b="1">
                <a:latin typeface="Calibri" panose="020F0502020204030204" pitchFamily="34" charset="0"/>
                <a:cs typeface="Calibri" panose="020F0502020204030204" pitchFamily="34" charset="0"/>
              </a:rPr>
            </a:br>
            <a:r>
              <a:rPr lang="en-US" sz="1800" b="1">
                <a:latin typeface="Calibri" panose="020F0502020204030204" pitchFamily="34" charset="0"/>
                <a:cs typeface="Calibri" panose="020F0502020204030204" pitchFamily="34" charset="0"/>
              </a:rPr>
              <a:t> </a:t>
            </a:r>
            <a:br>
              <a:rPr lang="en-US" sz="1800">
                <a:latin typeface="Calibri" panose="020F0502020204030204" pitchFamily="34" charset="0"/>
                <a:cs typeface="Calibri" panose="020F0502020204030204" pitchFamily="34" charset="0"/>
              </a:rPr>
            </a:br>
            <a:br>
              <a:rPr lang="en-US" sz="1800">
                <a:latin typeface="Calibri" panose="020F0502020204030204" pitchFamily="34" charset="0"/>
                <a:cs typeface="Calibri" panose="020F0502020204030204" pitchFamily="34" charset="0"/>
              </a:rPr>
            </a:br>
            <a:endParaRPr lang="en-GB" sz="1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9068485"/>
      </p:ext>
    </p:extLst>
  </p:cSld>
  <p:clrMapOvr>
    <a:masterClrMapping/>
  </p:clrMapOvr>
</p:sld>
</file>

<file path=ppt/theme/theme1.xml><?xml version="1.0" encoding="utf-8"?>
<a:theme xmlns:a="http://schemas.openxmlformats.org/drawingml/2006/main" name="PrismaticVTI">
  <a:themeElements>
    <a:clrScheme name="Prismatic">
      <a:dk1>
        <a:sysClr val="windowText" lastClr="000000"/>
      </a:dk1>
      <a:lt1>
        <a:sysClr val="window" lastClr="FFFFFF"/>
      </a:lt1>
      <a:dk2>
        <a:srgbClr val="131523"/>
      </a:dk2>
      <a:lt2>
        <a:srgbClr val="E7E6E6"/>
      </a:lt2>
      <a:accent1>
        <a:srgbClr val="42B3BD"/>
      </a:accent1>
      <a:accent2>
        <a:srgbClr val="51B851"/>
      </a:accent2>
      <a:accent3>
        <a:srgbClr val="B5A603"/>
      </a:accent3>
      <a:accent4>
        <a:srgbClr val="F58505"/>
      </a:accent4>
      <a:accent5>
        <a:srgbClr val="FA2481"/>
      </a:accent5>
      <a:accent6>
        <a:srgbClr val="9CA2AB"/>
      </a:accent6>
      <a:hlink>
        <a:srgbClr val="FA2481"/>
      </a:hlink>
      <a:folHlink>
        <a:srgbClr val="57618E"/>
      </a:folHlink>
    </a:clrScheme>
    <a:fontScheme name="Custom 166">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smaticVTI" id="{DA44D624-A564-4DE8-8446-0CD5C485C979}" vid="{8B2B1550-B69C-4156-BAEC-B2E559F94B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839f3a6-044a-47b9-a06e-2c2e2331aa22">
      <Terms xmlns="http://schemas.microsoft.com/office/infopath/2007/PartnerControls"/>
    </lcf76f155ced4ddcb4097134ff3c332f>
    <TaxCatchAll xmlns="b2b3b332-7c05-4c9e-ac88-8c84810ea63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2B70127733B034191628B1FDF18F182" ma:contentTypeVersion="17" ma:contentTypeDescription="Create a new document." ma:contentTypeScope="" ma:versionID="3e667d1767a49bc266a3f2568cc95b11">
  <xsd:schema xmlns:xsd="http://www.w3.org/2001/XMLSchema" xmlns:xs="http://www.w3.org/2001/XMLSchema" xmlns:p="http://schemas.microsoft.com/office/2006/metadata/properties" xmlns:ns2="1839f3a6-044a-47b9-a06e-2c2e2331aa22" xmlns:ns3="0099d138-3cf9-4946-a156-7cc850a9035b" xmlns:ns4="b2b3b332-7c05-4c9e-ac88-8c84810ea636" targetNamespace="http://schemas.microsoft.com/office/2006/metadata/properties" ma:root="true" ma:fieldsID="553caba6a1daa4f16027b42f1892eba1" ns2:_="" ns3:_="" ns4:_="">
    <xsd:import namespace="1839f3a6-044a-47b9-a06e-2c2e2331aa22"/>
    <xsd:import namespace="0099d138-3cf9-4946-a156-7cc850a9035b"/>
    <xsd:import namespace="b2b3b332-7c05-4c9e-ac88-8c84810ea63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4:TaxCatchAll" minOccurs="0"/>
                <xsd:element ref="ns2:MediaServiceDateTaken"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39f3a6-044a-47b9-a06e-2c2e2331aa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620fc26-8289-4c02-81ef-e580eda00c72" ma:termSetId="09814cd3-568e-fe90-9814-8d621ff8fb84" ma:anchorId="fba54fb3-c3e1-fe81-a776-ca4b69148c4d" ma:open="true" ma:isKeyword="false">
      <xsd:complexType>
        <xsd:sequence>
          <xsd:element ref="pc:Terms" minOccurs="0" maxOccurs="1"/>
        </xsd:sequence>
      </xsd:complex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099d138-3cf9-4946-a156-7cc850a9035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2b3b332-7c05-4c9e-ac88-8c84810ea63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034a0d5d-1170-4719-a944-6c48b5094a02}" ma:internalName="TaxCatchAll" ma:showField="CatchAllData" ma:web="0099d138-3cf9-4946-a156-7cc850a903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DB02EF-98BA-4240-A441-A9519FD419D6}">
  <ds:schemaRefs>
    <ds:schemaRef ds:uri="http://schemas.microsoft.com/sharepoint/v3/contenttype/forms"/>
  </ds:schemaRefs>
</ds:datastoreItem>
</file>

<file path=customXml/itemProps2.xml><?xml version="1.0" encoding="utf-8"?>
<ds:datastoreItem xmlns:ds="http://schemas.openxmlformats.org/officeDocument/2006/customXml" ds:itemID="{140B5BAD-71E8-4665-8C16-BA5159B08130}">
  <ds:schemaRefs>
    <ds:schemaRef ds:uri="http://schemas.openxmlformats.org/package/2006/metadata/core-properties"/>
    <ds:schemaRef ds:uri="http://purl.org/dc/elements/1.1/"/>
    <ds:schemaRef ds:uri="0099d138-3cf9-4946-a156-7cc850a9035b"/>
    <ds:schemaRef ds:uri="http://schemas.microsoft.com/office/infopath/2007/PartnerControls"/>
    <ds:schemaRef ds:uri="http://schemas.microsoft.com/office/2006/documentManagement/types"/>
    <ds:schemaRef ds:uri="http://purl.org/dc/terms/"/>
    <ds:schemaRef ds:uri="b2b3b332-7c05-4c9e-ac88-8c84810ea636"/>
    <ds:schemaRef ds:uri="http://schemas.microsoft.com/office/2006/metadata/properties"/>
    <ds:schemaRef ds:uri="1839f3a6-044a-47b9-a06e-2c2e2331aa22"/>
    <ds:schemaRef ds:uri="http://www.w3.org/XML/1998/namespace"/>
    <ds:schemaRef ds:uri="http://purl.org/dc/dcmitype/"/>
  </ds:schemaRefs>
</ds:datastoreItem>
</file>

<file path=customXml/itemProps3.xml><?xml version="1.0" encoding="utf-8"?>
<ds:datastoreItem xmlns:ds="http://schemas.openxmlformats.org/officeDocument/2006/customXml" ds:itemID="{9B0BD97D-3C97-4C62-9E41-18AD000759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39f3a6-044a-47b9-a06e-2c2e2331aa22"/>
    <ds:schemaRef ds:uri="0099d138-3cf9-4946-a156-7cc850a9035b"/>
    <ds:schemaRef ds:uri="b2b3b332-7c05-4c9e-ac88-8c84810ea6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6982</TotalTime>
  <Words>1837</Words>
  <Application>Microsoft Office PowerPoint</Application>
  <PresentationFormat>Widescreen</PresentationFormat>
  <Paragraphs>89</Paragraphs>
  <Slides>16</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Aharoni</vt:lpstr>
      <vt:lpstr>Arial</vt:lpstr>
      <vt:lpstr>Avenir Next LT Pro</vt:lpstr>
      <vt:lpstr>Calibri</vt:lpstr>
      <vt:lpstr>Wingdings</vt:lpstr>
      <vt:lpstr>PrismaticVTI</vt:lpstr>
      <vt:lpstr>Practice Educators Course. </vt:lpstr>
      <vt:lpstr>Aims of the Session:</vt:lpstr>
      <vt:lpstr>PowerPoint Presentation</vt:lpstr>
      <vt:lpstr>Developments in AHP Education</vt:lpstr>
      <vt:lpstr>Developments </vt:lpstr>
      <vt:lpstr>PowerPoint Presentation</vt:lpstr>
      <vt:lpstr>Key questions-  what are you doing to prepare for your student?- induction, passports, creating a sense of belonging?  Expectations- how do your expectations for your placement change between levels of the students?  First placement etc. expectations of an apprentice, an MSc, a BSc?  Where is this information, how do you share it with your students?  To consider- What is the most challenging thing about your environment…think of previous students, band 5 you work with, your own experiences starting in your role? How could you plan to mitigate the above?              </vt:lpstr>
      <vt:lpstr> Our Edublog with resources to help you prepare: Home | University of Brighton Supporting Health and Sport Students in Practice  https://blogs.brighton.ac.uk/uobsupportinghealthandsportstudentsinpractice/physiotherapy/ on the edublog site  Placement dates: Placement dates | University of Brighton Supporting Health and Sport Students in Practice  Student passport and Educator passport: Educator passport | University of Brighton Supporting Health and Sport Students in Practice   Supporting Black, Asian and Mixed Heritage Students: Resources for educators | University of Brighton Supporting Health and Sport Students in Practice         </vt:lpstr>
      <vt:lpstr>Activity-   breakout groups to discuss our 3 cases.    Groups 1-3 please look at case 1 Groups 4-6 please look at case 2 Groups 7-9 please look at case 3    Questions to ask:  What are your assumptions/biases?  How confident are you supporting students with protected characteristics?  What are the key things that you need to consider?  How can you educate yourselves further to help learners feel supported?         </vt:lpstr>
      <vt:lpstr>You might find it useful to revisit the teaching strategies and models introduced in module 2,  GROW model, PLUS etc.   Consider how it will apply to your style of education, different students and your environment?   This can help you to prepare for the assessment as part of a successful placement.   School policies and Guidance: School of Sport and Health Sciences Guidance documents for Practice Learning | University of Brighton Supporting Health and Sport Students in Practice  Common placement assessment form (CPAF) https://www.csp.org.uk/professional-clinical/practice-based-learning/cpaf                </vt:lpstr>
      <vt:lpstr>Raising concerns – reflective questions   What experiences do you have of students raising / not raising concerns?   Why might students not report concerns to you or your team?  How do you help to make your students feel safe?  How confident do you feel supporting students who raise concerns?  What discussions can you have at induction stage and how will you regularly check in with students and give them safe space to raise concerns?  Do you need extra support to raise concerns about learners?  What support do you need / can we provide for you? </vt:lpstr>
      <vt:lpstr>Some Ideas </vt:lpstr>
      <vt:lpstr> Activity-   breakout groups to discuss our 2 cases.     Questions to ask:   How confident are you supporting multiple students?  What are the benefits of supporting the multiple model  How can you educate yourselves further to help learners feel supported?    https://www.csp.org.uk/professional-clinical/practice-based-learning/supervision-models  https://www.hee.nhs.uk/about/how-we-work/your-area/midlands/midlands-news/guide-practice-based-learning-neurodivergent-students            </vt:lpstr>
      <vt:lpstr>            What placements should a student do?   What do you think the benefits of leadership, hybrid, diverse, research placements are for our future graduates? Resources, guidance documents  and examples: Models of Placements Delivery | University of Brighton Supporting Health and Sport Students in Practice  So what about you…….  - How will you use being an educator to link to your own CPD? - Consider linking your development as an educator to the 4 pillars - - -- HCPC audit evidence - good placements link to recruitment and retention.   Post Grad PG cert / HE714 module : Leading Practice Education PGCert (brighton.ac.uk)  </vt:lpstr>
      <vt:lpstr>Support for you? </vt:lpstr>
      <vt:lpstr>Thank you for your time and engagement today, looking forward to working with you in the future.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professional Journey</dc:title>
  <dc:creator>Channine Clarke</dc:creator>
  <cp:lastModifiedBy>Sarah-Jane Ryan</cp:lastModifiedBy>
  <cp:revision>8</cp:revision>
  <dcterms:created xsi:type="dcterms:W3CDTF">2022-02-11T12:12:19Z</dcterms:created>
  <dcterms:modified xsi:type="dcterms:W3CDTF">2023-11-16T20:33:03Z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0x010100C2B70127733B034191628B1FDF18F182</vt:lpwstr>
  </property>
  <property fmtid="{D5CDD505-2E9C-101B-9397-08002B2CF9AE}" pid="3" name="MediaServiceImageTags">
    <vt:lpwstr/>
  </property>
</Properties>
</file>