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758"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BA430-BB05-44FB-99B7-86A9E6DE9C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56BC65B-3988-484B-A7F3-716240C3A1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A972EA8-E1CE-44E7-8854-883C7807A827}"/>
              </a:ext>
            </a:extLst>
          </p:cNvPr>
          <p:cNvSpPr>
            <a:spLocks noGrp="1"/>
          </p:cNvSpPr>
          <p:nvPr>
            <p:ph type="dt" sz="half" idx="10"/>
          </p:nvPr>
        </p:nvSpPr>
        <p:spPr/>
        <p:txBody>
          <a:bodyPr/>
          <a:lstStyle/>
          <a:p>
            <a:fld id="{4A883511-A8E9-4502-8097-FF371E2ECB3D}" type="datetimeFigureOut">
              <a:rPr lang="en-GB" smtClean="0"/>
              <a:t>04/08/2023</a:t>
            </a:fld>
            <a:endParaRPr lang="en-GB"/>
          </a:p>
        </p:txBody>
      </p:sp>
      <p:sp>
        <p:nvSpPr>
          <p:cNvPr id="5" name="Footer Placeholder 4">
            <a:extLst>
              <a:ext uri="{FF2B5EF4-FFF2-40B4-BE49-F238E27FC236}">
                <a16:creationId xmlns:a16="http://schemas.microsoft.com/office/drawing/2014/main" id="{5FBB47DF-B448-4D02-B711-C9EC60B579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6500BD-EF23-4A28-B91B-F66AAE8032FD}"/>
              </a:ext>
            </a:extLst>
          </p:cNvPr>
          <p:cNvSpPr>
            <a:spLocks noGrp="1"/>
          </p:cNvSpPr>
          <p:nvPr>
            <p:ph type="sldNum" sz="quarter" idx="12"/>
          </p:nvPr>
        </p:nvSpPr>
        <p:spPr/>
        <p:txBody>
          <a:bodyPr/>
          <a:lstStyle/>
          <a:p>
            <a:fld id="{8DFAD672-EE13-4D13-8216-7EE0914C869F}" type="slidenum">
              <a:rPr lang="en-GB" smtClean="0"/>
              <a:t>‹#›</a:t>
            </a:fld>
            <a:endParaRPr lang="en-GB"/>
          </a:p>
        </p:txBody>
      </p:sp>
    </p:spTree>
    <p:extLst>
      <p:ext uri="{BB962C8B-B14F-4D97-AF65-F5344CB8AC3E}">
        <p14:creationId xmlns:p14="http://schemas.microsoft.com/office/powerpoint/2010/main" val="1895517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709E5-44C9-4D7F-A544-CAB8FFF5CE1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F399589-EB00-42BA-A1D3-25A0094368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524AAA-E5C3-4725-8866-15FF1CDB088B}"/>
              </a:ext>
            </a:extLst>
          </p:cNvPr>
          <p:cNvSpPr>
            <a:spLocks noGrp="1"/>
          </p:cNvSpPr>
          <p:nvPr>
            <p:ph type="dt" sz="half" idx="10"/>
          </p:nvPr>
        </p:nvSpPr>
        <p:spPr/>
        <p:txBody>
          <a:bodyPr/>
          <a:lstStyle/>
          <a:p>
            <a:fld id="{4A883511-A8E9-4502-8097-FF371E2ECB3D}" type="datetimeFigureOut">
              <a:rPr lang="en-GB" smtClean="0"/>
              <a:t>04/08/2023</a:t>
            </a:fld>
            <a:endParaRPr lang="en-GB"/>
          </a:p>
        </p:txBody>
      </p:sp>
      <p:sp>
        <p:nvSpPr>
          <p:cNvPr id="5" name="Footer Placeholder 4">
            <a:extLst>
              <a:ext uri="{FF2B5EF4-FFF2-40B4-BE49-F238E27FC236}">
                <a16:creationId xmlns:a16="http://schemas.microsoft.com/office/drawing/2014/main" id="{035C6AE9-EB33-4494-AC81-696BE2E286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754761-BC39-4CFB-9859-450E4C6B4D84}"/>
              </a:ext>
            </a:extLst>
          </p:cNvPr>
          <p:cNvSpPr>
            <a:spLocks noGrp="1"/>
          </p:cNvSpPr>
          <p:nvPr>
            <p:ph type="sldNum" sz="quarter" idx="12"/>
          </p:nvPr>
        </p:nvSpPr>
        <p:spPr/>
        <p:txBody>
          <a:bodyPr/>
          <a:lstStyle/>
          <a:p>
            <a:fld id="{8DFAD672-EE13-4D13-8216-7EE0914C869F}" type="slidenum">
              <a:rPr lang="en-GB" smtClean="0"/>
              <a:t>‹#›</a:t>
            </a:fld>
            <a:endParaRPr lang="en-GB"/>
          </a:p>
        </p:txBody>
      </p:sp>
    </p:spTree>
    <p:extLst>
      <p:ext uri="{BB962C8B-B14F-4D97-AF65-F5344CB8AC3E}">
        <p14:creationId xmlns:p14="http://schemas.microsoft.com/office/powerpoint/2010/main" val="2010794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37F0BC-15F6-4485-A3CA-A54E759C755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A434235-332D-4624-9633-7228589D01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66451E-65A1-46EB-B3BD-1D4DA746EB2D}"/>
              </a:ext>
            </a:extLst>
          </p:cNvPr>
          <p:cNvSpPr>
            <a:spLocks noGrp="1"/>
          </p:cNvSpPr>
          <p:nvPr>
            <p:ph type="dt" sz="half" idx="10"/>
          </p:nvPr>
        </p:nvSpPr>
        <p:spPr/>
        <p:txBody>
          <a:bodyPr/>
          <a:lstStyle/>
          <a:p>
            <a:fld id="{4A883511-A8E9-4502-8097-FF371E2ECB3D}" type="datetimeFigureOut">
              <a:rPr lang="en-GB" smtClean="0"/>
              <a:t>04/08/2023</a:t>
            </a:fld>
            <a:endParaRPr lang="en-GB"/>
          </a:p>
        </p:txBody>
      </p:sp>
      <p:sp>
        <p:nvSpPr>
          <p:cNvPr id="5" name="Footer Placeholder 4">
            <a:extLst>
              <a:ext uri="{FF2B5EF4-FFF2-40B4-BE49-F238E27FC236}">
                <a16:creationId xmlns:a16="http://schemas.microsoft.com/office/drawing/2014/main" id="{9A68FCF4-4F2C-4410-AD7C-67B6ECFEBF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DC3185-B6FA-4D50-9381-A9B1F75C5FFA}"/>
              </a:ext>
            </a:extLst>
          </p:cNvPr>
          <p:cNvSpPr>
            <a:spLocks noGrp="1"/>
          </p:cNvSpPr>
          <p:nvPr>
            <p:ph type="sldNum" sz="quarter" idx="12"/>
          </p:nvPr>
        </p:nvSpPr>
        <p:spPr/>
        <p:txBody>
          <a:bodyPr/>
          <a:lstStyle/>
          <a:p>
            <a:fld id="{8DFAD672-EE13-4D13-8216-7EE0914C869F}" type="slidenum">
              <a:rPr lang="en-GB" smtClean="0"/>
              <a:t>‹#›</a:t>
            </a:fld>
            <a:endParaRPr lang="en-GB"/>
          </a:p>
        </p:txBody>
      </p:sp>
    </p:spTree>
    <p:extLst>
      <p:ext uri="{BB962C8B-B14F-4D97-AF65-F5344CB8AC3E}">
        <p14:creationId xmlns:p14="http://schemas.microsoft.com/office/powerpoint/2010/main" val="152850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13C4B-313C-4CFC-B679-57CB4138EB4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2FB720D-7655-4A52-AA6F-FB3EB58AF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981F18-89D1-4378-910E-088D31EB0F1F}"/>
              </a:ext>
            </a:extLst>
          </p:cNvPr>
          <p:cNvSpPr>
            <a:spLocks noGrp="1"/>
          </p:cNvSpPr>
          <p:nvPr>
            <p:ph type="dt" sz="half" idx="10"/>
          </p:nvPr>
        </p:nvSpPr>
        <p:spPr/>
        <p:txBody>
          <a:bodyPr/>
          <a:lstStyle/>
          <a:p>
            <a:fld id="{4A883511-A8E9-4502-8097-FF371E2ECB3D}" type="datetimeFigureOut">
              <a:rPr lang="en-GB" smtClean="0"/>
              <a:t>04/08/2023</a:t>
            </a:fld>
            <a:endParaRPr lang="en-GB"/>
          </a:p>
        </p:txBody>
      </p:sp>
      <p:sp>
        <p:nvSpPr>
          <p:cNvPr id="5" name="Footer Placeholder 4">
            <a:extLst>
              <a:ext uri="{FF2B5EF4-FFF2-40B4-BE49-F238E27FC236}">
                <a16:creationId xmlns:a16="http://schemas.microsoft.com/office/drawing/2014/main" id="{EE53DFB6-366A-4718-BF6B-248BAADBE4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55E73E-D3F0-4A7F-80EA-E54764CF6F71}"/>
              </a:ext>
            </a:extLst>
          </p:cNvPr>
          <p:cNvSpPr>
            <a:spLocks noGrp="1"/>
          </p:cNvSpPr>
          <p:nvPr>
            <p:ph type="sldNum" sz="quarter" idx="12"/>
          </p:nvPr>
        </p:nvSpPr>
        <p:spPr/>
        <p:txBody>
          <a:bodyPr/>
          <a:lstStyle/>
          <a:p>
            <a:fld id="{8DFAD672-EE13-4D13-8216-7EE0914C869F}" type="slidenum">
              <a:rPr lang="en-GB" smtClean="0"/>
              <a:t>‹#›</a:t>
            </a:fld>
            <a:endParaRPr lang="en-GB"/>
          </a:p>
        </p:txBody>
      </p:sp>
    </p:spTree>
    <p:extLst>
      <p:ext uri="{BB962C8B-B14F-4D97-AF65-F5344CB8AC3E}">
        <p14:creationId xmlns:p14="http://schemas.microsoft.com/office/powerpoint/2010/main" val="2032585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D79A2-FEC0-43D2-9ED9-12CFC4C92C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6E7C460-1625-4B3A-AFD5-A0BE3C4385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BEE0F8-6101-4869-B98F-AB36425A04BB}"/>
              </a:ext>
            </a:extLst>
          </p:cNvPr>
          <p:cNvSpPr>
            <a:spLocks noGrp="1"/>
          </p:cNvSpPr>
          <p:nvPr>
            <p:ph type="dt" sz="half" idx="10"/>
          </p:nvPr>
        </p:nvSpPr>
        <p:spPr/>
        <p:txBody>
          <a:bodyPr/>
          <a:lstStyle/>
          <a:p>
            <a:fld id="{4A883511-A8E9-4502-8097-FF371E2ECB3D}" type="datetimeFigureOut">
              <a:rPr lang="en-GB" smtClean="0"/>
              <a:t>04/08/2023</a:t>
            </a:fld>
            <a:endParaRPr lang="en-GB"/>
          </a:p>
        </p:txBody>
      </p:sp>
      <p:sp>
        <p:nvSpPr>
          <p:cNvPr id="5" name="Footer Placeholder 4">
            <a:extLst>
              <a:ext uri="{FF2B5EF4-FFF2-40B4-BE49-F238E27FC236}">
                <a16:creationId xmlns:a16="http://schemas.microsoft.com/office/drawing/2014/main" id="{036869E1-1DC2-42EE-AD9F-F3B809BF64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391494-7265-45AD-943A-F42DECC4CE3B}"/>
              </a:ext>
            </a:extLst>
          </p:cNvPr>
          <p:cNvSpPr>
            <a:spLocks noGrp="1"/>
          </p:cNvSpPr>
          <p:nvPr>
            <p:ph type="sldNum" sz="quarter" idx="12"/>
          </p:nvPr>
        </p:nvSpPr>
        <p:spPr/>
        <p:txBody>
          <a:bodyPr/>
          <a:lstStyle/>
          <a:p>
            <a:fld id="{8DFAD672-EE13-4D13-8216-7EE0914C869F}" type="slidenum">
              <a:rPr lang="en-GB" smtClean="0"/>
              <a:t>‹#›</a:t>
            </a:fld>
            <a:endParaRPr lang="en-GB"/>
          </a:p>
        </p:txBody>
      </p:sp>
    </p:spTree>
    <p:extLst>
      <p:ext uri="{BB962C8B-B14F-4D97-AF65-F5344CB8AC3E}">
        <p14:creationId xmlns:p14="http://schemas.microsoft.com/office/powerpoint/2010/main" val="1938110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8FD32-ADA3-4CF4-AF8D-FBB9750A6A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EBB2E9D-AF97-42F1-AEBE-9CC54CC3E0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C374102-0AE3-4958-92AC-D0B013D4FB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D3FFD35-B9B3-4A1D-8B0E-9770A079853F}"/>
              </a:ext>
            </a:extLst>
          </p:cNvPr>
          <p:cNvSpPr>
            <a:spLocks noGrp="1"/>
          </p:cNvSpPr>
          <p:nvPr>
            <p:ph type="dt" sz="half" idx="10"/>
          </p:nvPr>
        </p:nvSpPr>
        <p:spPr/>
        <p:txBody>
          <a:bodyPr/>
          <a:lstStyle/>
          <a:p>
            <a:fld id="{4A883511-A8E9-4502-8097-FF371E2ECB3D}" type="datetimeFigureOut">
              <a:rPr lang="en-GB" smtClean="0"/>
              <a:t>04/08/2023</a:t>
            </a:fld>
            <a:endParaRPr lang="en-GB"/>
          </a:p>
        </p:txBody>
      </p:sp>
      <p:sp>
        <p:nvSpPr>
          <p:cNvPr id="6" name="Footer Placeholder 5">
            <a:extLst>
              <a:ext uri="{FF2B5EF4-FFF2-40B4-BE49-F238E27FC236}">
                <a16:creationId xmlns:a16="http://schemas.microsoft.com/office/drawing/2014/main" id="{277FC18E-1971-4514-83EA-D8A4A21CDA3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B354C0-D5F6-4552-9D77-0DFE47309206}"/>
              </a:ext>
            </a:extLst>
          </p:cNvPr>
          <p:cNvSpPr>
            <a:spLocks noGrp="1"/>
          </p:cNvSpPr>
          <p:nvPr>
            <p:ph type="sldNum" sz="quarter" idx="12"/>
          </p:nvPr>
        </p:nvSpPr>
        <p:spPr/>
        <p:txBody>
          <a:bodyPr/>
          <a:lstStyle/>
          <a:p>
            <a:fld id="{8DFAD672-EE13-4D13-8216-7EE0914C869F}" type="slidenum">
              <a:rPr lang="en-GB" smtClean="0"/>
              <a:t>‹#›</a:t>
            </a:fld>
            <a:endParaRPr lang="en-GB"/>
          </a:p>
        </p:txBody>
      </p:sp>
    </p:spTree>
    <p:extLst>
      <p:ext uri="{BB962C8B-B14F-4D97-AF65-F5344CB8AC3E}">
        <p14:creationId xmlns:p14="http://schemas.microsoft.com/office/powerpoint/2010/main" val="688623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017C8-0F32-45F9-99AA-ED3C449C21D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5562091-647D-49CD-8436-970D367B3A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37F83F-916C-4A51-894B-8687E74B3F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012755-0F8B-4C37-B7FF-A2D2582129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4E61B4-AE70-4D71-AB82-4061F6549E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6994CC1-6853-46A4-BBE7-FF8B3D333852}"/>
              </a:ext>
            </a:extLst>
          </p:cNvPr>
          <p:cNvSpPr>
            <a:spLocks noGrp="1"/>
          </p:cNvSpPr>
          <p:nvPr>
            <p:ph type="dt" sz="half" idx="10"/>
          </p:nvPr>
        </p:nvSpPr>
        <p:spPr/>
        <p:txBody>
          <a:bodyPr/>
          <a:lstStyle/>
          <a:p>
            <a:fld id="{4A883511-A8E9-4502-8097-FF371E2ECB3D}" type="datetimeFigureOut">
              <a:rPr lang="en-GB" smtClean="0"/>
              <a:t>04/08/2023</a:t>
            </a:fld>
            <a:endParaRPr lang="en-GB"/>
          </a:p>
        </p:txBody>
      </p:sp>
      <p:sp>
        <p:nvSpPr>
          <p:cNvPr id="8" name="Footer Placeholder 7">
            <a:extLst>
              <a:ext uri="{FF2B5EF4-FFF2-40B4-BE49-F238E27FC236}">
                <a16:creationId xmlns:a16="http://schemas.microsoft.com/office/drawing/2014/main" id="{E286BF1C-ECA0-4A83-8087-AC0F7C3A765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99ED7CC-7500-44D9-B3A7-5C807D9EE6ED}"/>
              </a:ext>
            </a:extLst>
          </p:cNvPr>
          <p:cNvSpPr>
            <a:spLocks noGrp="1"/>
          </p:cNvSpPr>
          <p:nvPr>
            <p:ph type="sldNum" sz="quarter" idx="12"/>
          </p:nvPr>
        </p:nvSpPr>
        <p:spPr/>
        <p:txBody>
          <a:bodyPr/>
          <a:lstStyle/>
          <a:p>
            <a:fld id="{8DFAD672-EE13-4D13-8216-7EE0914C869F}" type="slidenum">
              <a:rPr lang="en-GB" smtClean="0"/>
              <a:t>‹#›</a:t>
            </a:fld>
            <a:endParaRPr lang="en-GB"/>
          </a:p>
        </p:txBody>
      </p:sp>
    </p:spTree>
    <p:extLst>
      <p:ext uri="{BB962C8B-B14F-4D97-AF65-F5344CB8AC3E}">
        <p14:creationId xmlns:p14="http://schemas.microsoft.com/office/powerpoint/2010/main" val="2222237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A2C2E-9218-47BC-8849-70EA690C53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DEC5A40-4BA7-47F3-8C05-0A277B23F224}"/>
              </a:ext>
            </a:extLst>
          </p:cNvPr>
          <p:cNvSpPr>
            <a:spLocks noGrp="1"/>
          </p:cNvSpPr>
          <p:nvPr>
            <p:ph type="dt" sz="half" idx="10"/>
          </p:nvPr>
        </p:nvSpPr>
        <p:spPr/>
        <p:txBody>
          <a:bodyPr/>
          <a:lstStyle/>
          <a:p>
            <a:fld id="{4A883511-A8E9-4502-8097-FF371E2ECB3D}" type="datetimeFigureOut">
              <a:rPr lang="en-GB" smtClean="0"/>
              <a:t>04/08/2023</a:t>
            </a:fld>
            <a:endParaRPr lang="en-GB"/>
          </a:p>
        </p:txBody>
      </p:sp>
      <p:sp>
        <p:nvSpPr>
          <p:cNvPr id="4" name="Footer Placeholder 3">
            <a:extLst>
              <a:ext uri="{FF2B5EF4-FFF2-40B4-BE49-F238E27FC236}">
                <a16:creationId xmlns:a16="http://schemas.microsoft.com/office/drawing/2014/main" id="{7C5557E2-6B57-45BF-AFB6-813398BF841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921A040-F90F-4D92-9876-D57C351375A7}"/>
              </a:ext>
            </a:extLst>
          </p:cNvPr>
          <p:cNvSpPr>
            <a:spLocks noGrp="1"/>
          </p:cNvSpPr>
          <p:nvPr>
            <p:ph type="sldNum" sz="quarter" idx="12"/>
          </p:nvPr>
        </p:nvSpPr>
        <p:spPr/>
        <p:txBody>
          <a:bodyPr/>
          <a:lstStyle/>
          <a:p>
            <a:fld id="{8DFAD672-EE13-4D13-8216-7EE0914C869F}" type="slidenum">
              <a:rPr lang="en-GB" smtClean="0"/>
              <a:t>‹#›</a:t>
            </a:fld>
            <a:endParaRPr lang="en-GB"/>
          </a:p>
        </p:txBody>
      </p:sp>
    </p:spTree>
    <p:extLst>
      <p:ext uri="{BB962C8B-B14F-4D97-AF65-F5344CB8AC3E}">
        <p14:creationId xmlns:p14="http://schemas.microsoft.com/office/powerpoint/2010/main" val="1865038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0145E5-AC1F-4423-B910-3F2F2A9A0C5A}"/>
              </a:ext>
            </a:extLst>
          </p:cNvPr>
          <p:cNvSpPr>
            <a:spLocks noGrp="1"/>
          </p:cNvSpPr>
          <p:nvPr>
            <p:ph type="dt" sz="half" idx="10"/>
          </p:nvPr>
        </p:nvSpPr>
        <p:spPr/>
        <p:txBody>
          <a:bodyPr/>
          <a:lstStyle/>
          <a:p>
            <a:fld id="{4A883511-A8E9-4502-8097-FF371E2ECB3D}" type="datetimeFigureOut">
              <a:rPr lang="en-GB" smtClean="0"/>
              <a:t>04/08/2023</a:t>
            </a:fld>
            <a:endParaRPr lang="en-GB"/>
          </a:p>
        </p:txBody>
      </p:sp>
      <p:sp>
        <p:nvSpPr>
          <p:cNvPr id="3" name="Footer Placeholder 2">
            <a:extLst>
              <a:ext uri="{FF2B5EF4-FFF2-40B4-BE49-F238E27FC236}">
                <a16:creationId xmlns:a16="http://schemas.microsoft.com/office/drawing/2014/main" id="{EB3DCB5A-273F-4B74-9F61-A7ED8C0A216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6723183-CE4D-4541-B15F-5713CBAEABDD}"/>
              </a:ext>
            </a:extLst>
          </p:cNvPr>
          <p:cNvSpPr>
            <a:spLocks noGrp="1"/>
          </p:cNvSpPr>
          <p:nvPr>
            <p:ph type="sldNum" sz="quarter" idx="12"/>
          </p:nvPr>
        </p:nvSpPr>
        <p:spPr/>
        <p:txBody>
          <a:bodyPr/>
          <a:lstStyle/>
          <a:p>
            <a:fld id="{8DFAD672-EE13-4D13-8216-7EE0914C869F}" type="slidenum">
              <a:rPr lang="en-GB" smtClean="0"/>
              <a:t>‹#›</a:t>
            </a:fld>
            <a:endParaRPr lang="en-GB"/>
          </a:p>
        </p:txBody>
      </p:sp>
    </p:spTree>
    <p:extLst>
      <p:ext uri="{BB962C8B-B14F-4D97-AF65-F5344CB8AC3E}">
        <p14:creationId xmlns:p14="http://schemas.microsoft.com/office/powerpoint/2010/main" val="212171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D9FD4-C35F-4224-B8AB-2E1090E304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A61A640-9DE9-4743-921C-DAEF1E5E9C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E0F3E66-C201-4EE4-8F8B-6C29544190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1ED6EC-01DA-4193-8D80-5BDBCDAABB6E}"/>
              </a:ext>
            </a:extLst>
          </p:cNvPr>
          <p:cNvSpPr>
            <a:spLocks noGrp="1"/>
          </p:cNvSpPr>
          <p:nvPr>
            <p:ph type="dt" sz="half" idx="10"/>
          </p:nvPr>
        </p:nvSpPr>
        <p:spPr/>
        <p:txBody>
          <a:bodyPr/>
          <a:lstStyle/>
          <a:p>
            <a:fld id="{4A883511-A8E9-4502-8097-FF371E2ECB3D}" type="datetimeFigureOut">
              <a:rPr lang="en-GB" smtClean="0"/>
              <a:t>04/08/2023</a:t>
            </a:fld>
            <a:endParaRPr lang="en-GB"/>
          </a:p>
        </p:txBody>
      </p:sp>
      <p:sp>
        <p:nvSpPr>
          <p:cNvPr id="6" name="Footer Placeholder 5">
            <a:extLst>
              <a:ext uri="{FF2B5EF4-FFF2-40B4-BE49-F238E27FC236}">
                <a16:creationId xmlns:a16="http://schemas.microsoft.com/office/drawing/2014/main" id="{5869996F-C49B-4F03-B75B-35CEA8C5CA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E9C0CB2-69BD-41B6-B300-94F29EDCA513}"/>
              </a:ext>
            </a:extLst>
          </p:cNvPr>
          <p:cNvSpPr>
            <a:spLocks noGrp="1"/>
          </p:cNvSpPr>
          <p:nvPr>
            <p:ph type="sldNum" sz="quarter" idx="12"/>
          </p:nvPr>
        </p:nvSpPr>
        <p:spPr/>
        <p:txBody>
          <a:bodyPr/>
          <a:lstStyle/>
          <a:p>
            <a:fld id="{8DFAD672-EE13-4D13-8216-7EE0914C869F}" type="slidenum">
              <a:rPr lang="en-GB" smtClean="0"/>
              <a:t>‹#›</a:t>
            </a:fld>
            <a:endParaRPr lang="en-GB"/>
          </a:p>
        </p:txBody>
      </p:sp>
    </p:spTree>
    <p:extLst>
      <p:ext uri="{BB962C8B-B14F-4D97-AF65-F5344CB8AC3E}">
        <p14:creationId xmlns:p14="http://schemas.microsoft.com/office/powerpoint/2010/main" val="3166739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78367-15F2-490E-8167-541EC4DAF2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55E2007-A825-46BD-9A96-B704E9CA64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6A86DEA-6D02-4E6D-A92F-049CCCFEC4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F75D26-0F1E-455B-8C11-65D9D9ADEF03}"/>
              </a:ext>
            </a:extLst>
          </p:cNvPr>
          <p:cNvSpPr>
            <a:spLocks noGrp="1"/>
          </p:cNvSpPr>
          <p:nvPr>
            <p:ph type="dt" sz="half" idx="10"/>
          </p:nvPr>
        </p:nvSpPr>
        <p:spPr/>
        <p:txBody>
          <a:bodyPr/>
          <a:lstStyle/>
          <a:p>
            <a:fld id="{4A883511-A8E9-4502-8097-FF371E2ECB3D}" type="datetimeFigureOut">
              <a:rPr lang="en-GB" smtClean="0"/>
              <a:t>04/08/2023</a:t>
            </a:fld>
            <a:endParaRPr lang="en-GB"/>
          </a:p>
        </p:txBody>
      </p:sp>
      <p:sp>
        <p:nvSpPr>
          <p:cNvPr id="6" name="Footer Placeholder 5">
            <a:extLst>
              <a:ext uri="{FF2B5EF4-FFF2-40B4-BE49-F238E27FC236}">
                <a16:creationId xmlns:a16="http://schemas.microsoft.com/office/drawing/2014/main" id="{B88210C1-30DA-4D1D-A576-A0CEE9B7B6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49AF29F-681C-4571-9D7E-C5CDA8CE07DF}"/>
              </a:ext>
            </a:extLst>
          </p:cNvPr>
          <p:cNvSpPr>
            <a:spLocks noGrp="1"/>
          </p:cNvSpPr>
          <p:nvPr>
            <p:ph type="sldNum" sz="quarter" idx="12"/>
          </p:nvPr>
        </p:nvSpPr>
        <p:spPr/>
        <p:txBody>
          <a:bodyPr/>
          <a:lstStyle/>
          <a:p>
            <a:fld id="{8DFAD672-EE13-4D13-8216-7EE0914C869F}" type="slidenum">
              <a:rPr lang="en-GB" smtClean="0"/>
              <a:t>‹#›</a:t>
            </a:fld>
            <a:endParaRPr lang="en-GB"/>
          </a:p>
        </p:txBody>
      </p:sp>
    </p:spTree>
    <p:extLst>
      <p:ext uri="{BB962C8B-B14F-4D97-AF65-F5344CB8AC3E}">
        <p14:creationId xmlns:p14="http://schemas.microsoft.com/office/powerpoint/2010/main" val="194353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AF58A8-D750-4AA0-A215-1077A66CDC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6E35B28-607C-486B-BC0F-9EEA37C35C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F12329-3AC9-482B-911B-799AF28250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83511-A8E9-4502-8097-FF371E2ECB3D}" type="datetimeFigureOut">
              <a:rPr lang="en-GB" smtClean="0"/>
              <a:t>04/08/2023</a:t>
            </a:fld>
            <a:endParaRPr lang="en-GB"/>
          </a:p>
        </p:txBody>
      </p:sp>
      <p:sp>
        <p:nvSpPr>
          <p:cNvPr id="5" name="Footer Placeholder 4">
            <a:extLst>
              <a:ext uri="{FF2B5EF4-FFF2-40B4-BE49-F238E27FC236}">
                <a16:creationId xmlns:a16="http://schemas.microsoft.com/office/drawing/2014/main" id="{81B48FF1-4B98-40E1-AABE-98D9C827E7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5677359-6B21-4C3D-8E50-C9BF1290FB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FAD672-EE13-4D13-8216-7EE0914C869F}" type="slidenum">
              <a:rPr lang="en-GB" smtClean="0"/>
              <a:t>‹#›</a:t>
            </a:fld>
            <a:endParaRPr lang="en-GB"/>
          </a:p>
        </p:txBody>
      </p:sp>
    </p:spTree>
    <p:extLst>
      <p:ext uri="{BB962C8B-B14F-4D97-AF65-F5344CB8AC3E}">
        <p14:creationId xmlns:p14="http://schemas.microsoft.com/office/powerpoint/2010/main" val="411644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blogs.canterbury.ac.uk/bridgingthegaptoleadership/" TargetMode="External"/><Relationship Id="rId2" Type="http://schemas.openxmlformats.org/officeDocument/2006/relationships/hyperlink" Target="https://socialsciences.exeter.ac.uk/media/universityofexeter/collegeofsocialsciencesandinternationalstudies/research/interventioninitiative/resources/intervention-strategies.pdf"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0C520D-0D91-4A97-A6B5-68EBAC8737F3}"/>
              </a:ext>
            </a:extLst>
          </p:cNvPr>
          <p:cNvSpPr>
            <a:spLocks noGrp="1"/>
          </p:cNvSpPr>
          <p:nvPr>
            <p:ph type="ctrTitle"/>
          </p:nvPr>
        </p:nvSpPr>
        <p:spPr>
          <a:xfrm>
            <a:off x="686834" y="1153572"/>
            <a:ext cx="3200400" cy="4461163"/>
          </a:xfrm>
        </p:spPr>
        <p:txBody>
          <a:bodyPr vert="horz" lIns="91440" tIns="45720" rIns="91440" bIns="45720" rtlCol="0" anchor="ctr">
            <a:normAutofit/>
          </a:bodyPr>
          <a:lstStyle/>
          <a:p>
            <a:pPr algn="l"/>
            <a:r>
              <a:rPr lang="en-US" sz="4400" b="1" kern="1200" dirty="0">
                <a:solidFill>
                  <a:srgbClr val="FFFFFF"/>
                </a:solidFill>
                <a:latin typeface="+mj-lt"/>
                <a:ea typeface="+mj-ea"/>
                <a:cs typeface="+mj-cs"/>
              </a:rPr>
              <a:t>What is an Active Bystander?</a:t>
            </a:r>
          </a:p>
        </p:txBody>
      </p:sp>
      <p:sp>
        <p:nvSpPr>
          <p:cNvPr id="16"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ubtitle 2">
            <a:extLst>
              <a:ext uri="{FF2B5EF4-FFF2-40B4-BE49-F238E27FC236}">
                <a16:creationId xmlns:a16="http://schemas.microsoft.com/office/drawing/2014/main" id="{D10BF7F9-7C51-4BCC-A8FF-B95E19EFFDE4}"/>
              </a:ext>
            </a:extLst>
          </p:cNvPr>
          <p:cNvSpPr>
            <a:spLocks noGrp="1"/>
          </p:cNvSpPr>
          <p:nvPr>
            <p:ph type="subTitle" idx="1"/>
          </p:nvPr>
        </p:nvSpPr>
        <p:spPr>
          <a:xfrm>
            <a:off x="4447308" y="591344"/>
            <a:ext cx="7329056" cy="5585619"/>
          </a:xfrm>
        </p:spPr>
        <p:txBody>
          <a:bodyPr vert="horz" lIns="91440" tIns="45720" rIns="91440" bIns="45720" rtlCol="0" anchor="ctr">
            <a:normAutofit/>
          </a:bodyPr>
          <a:lstStyle/>
          <a:p>
            <a:pPr algn="l"/>
            <a:r>
              <a:rPr lang="en-US" dirty="0"/>
              <a:t>An Active Bystander is someone who chooses to intervene when they witness concerning behaviour. </a:t>
            </a:r>
          </a:p>
          <a:p>
            <a:pPr algn="l"/>
            <a:endParaRPr lang="en-US" dirty="0"/>
          </a:p>
          <a:p>
            <a:pPr algn="l"/>
            <a:r>
              <a:rPr lang="en-US" dirty="0"/>
              <a:t>This can take different forms, for example challenging: </a:t>
            </a:r>
          </a:p>
          <a:p>
            <a:pPr indent="-228600" algn="l">
              <a:buFont typeface="Arial" panose="020B0604020202020204" pitchFamily="34" charset="0"/>
              <a:buChar char="•"/>
            </a:pPr>
            <a:r>
              <a:rPr lang="en-US" dirty="0"/>
              <a:t>Racism</a:t>
            </a:r>
          </a:p>
          <a:p>
            <a:pPr indent="-228600" algn="l">
              <a:buFont typeface="Arial" panose="020B0604020202020204" pitchFamily="34" charset="0"/>
              <a:buChar char="•"/>
            </a:pPr>
            <a:r>
              <a:rPr lang="en-US" dirty="0"/>
              <a:t>Discrimination</a:t>
            </a:r>
          </a:p>
          <a:p>
            <a:pPr indent="-228600" algn="l">
              <a:buFont typeface="Arial" panose="020B0604020202020204" pitchFamily="34" charset="0"/>
              <a:buChar char="•"/>
            </a:pPr>
            <a:r>
              <a:rPr lang="en-US" dirty="0"/>
              <a:t>Microaggressions </a:t>
            </a:r>
          </a:p>
          <a:p>
            <a:pPr algn="l"/>
            <a:endParaRPr lang="en-US" dirty="0"/>
          </a:p>
          <a:p>
            <a:pPr algn="l"/>
            <a:r>
              <a:rPr lang="en-US" dirty="0"/>
              <a:t>(Terry, 2020). </a:t>
            </a:r>
          </a:p>
        </p:txBody>
      </p:sp>
    </p:spTree>
    <p:extLst>
      <p:ext uri="{BB962C8B-B14F-4D97-AF65-F5344CB8AC3E}">
        <p14:creationId xmlns:p14="http://schemas.microsoft.com/office/powerpoint/2010/main" val="4123641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D27ECF-709A-4F62-91F8-F7D03A1BD5B6}"/>
              </a:ext>
            </a:extLst>
          </p:cNvPr>
          <p:cNvSpPr>
            <a:spLocks noGrp="1"/>
          </p:cNvSpPr>
          <p:nvPr>
            <p:ph type="ctrTitle"/>
          </p:nvPr>
        </p:nvSpPr>
        <p:spPr>
          <a:xfrm>
            <a:off x="686834" y="1153572"/>
            <a:ext cx="3200400" cy="4461163"/>
          </a:xfrm>
        </p:spPr>
        <p:txBody>
          <a:bodyPr vert="horz" lIns="91440" tIns="45720" rIns="91440" bIns="45720" rtlCol="0" anchor="ctr">
            <a:normAutofit/>
          </a:bodyPr>
          <a:lstStyle/>
          <a:p>
            <a:pPr algn="l"/>
            <a:r>
              <a:rPr lang="en-US" sz="4400" kern="1200">
                <a:solidFill>
                  <a:srgbClr val="FFFFFF"/>
                </a:solidFill>
                <a:latin typeface="+mj-lt"/>
                <a:ea typeface="+mj-ea"/>
                <a:cs typeface="+mj-cs"/>
              </a:rPr>
              <a:t>Some Interventions for the Active Bystander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ubtitle 2">
            <a:extLst>
              <a:ext uri="{FF2B5EF4-FFF2-40B4-BE49-F238E27FC236}">
                <a16:creationId xmlns:a16="http://schemas.microsoft.com/office/drawing/2014/main" id="{CCC5AE99-12F3-4722-8F02-A8ED9FA8002A}"/>
              </a:ext>
            </a:extLst>
          </p:cNvPr>
          <p:cNvSpPr>
            <a:spLocks noGrp="1"/>
          </p:cNvSpPr>
          <p:nvPr>
            <p:ph type="subTitle" idx="1"/>
          </p:nvPr>
        </p:nvSpPr>
        <p:spPr>
          <a:xfrm>
            <a:off x="4447308" y="591344"/>
            <a:ext cx="6906491" cy="5585619"/>
          </a:xfrm>
        </p:spPr>
        <p:txBody>
          <a:bodyPr vert="horz" lIns="91440" tIns="45720" rIns="91440" bIns="45720" rtlCol="0" anchor="ctr">
            <a:normAutofit/>
          </a:bodyPr>
          <a:lstStyle/>
          <a:p>
            <a:pPr marL="114300" algn="l"/>
            <a:r>
              <a:rPr lang="en-US" sz="2800" b="1" dirty="0"/>
              <a:t>Ask Questions</a:t>
            </a:r>
            <a:r>
              <a:rPr lang="en-US" sz="2800" dirty="0"/>
              <a:t>: </a:t>
            </a:r>
          </a:p>
          <a:p>
            <a:pPr marL="342900" indent="-228600" algn="l">
              <a:buFont typeface="Arial" panose="020B0604020202020204" pitchFamily="34" charset="0"/>
              <a:buChar char="•"/>
            </a:pPr>
            <a:r>
              <a:rPr lang="en-US" sz="2800" dirty="0"/>
              <a:t>If you identify someone who looks like they are in trouble or in difficulty, ask them if are they alright. </a:t>
            </a:r>
          </a:p>
          <a:p>
            <a:pPr marL="114300" algn="l"/>
            <a:endParaRPr lang="en-US" sz="2800" dirty="0"/>
          </a:p>
          <a:p>
            <a:pPr marL="114300" algn="l"/>
            <a:r>
              <a:rPr lang="en-US" sz="2800" b="1" dirty="0"/>
              <a:t>Voice your feelings, identify the behaviour and state how you want this person to respond</a:t>
            </a:r>
            <a:r>
              <a:rPr lang="en-US" sz="2800" dirty="0"/>
              <a:t>:</a:t>
            </a:r>
          </a:p>
          <a:p>
            <a:pPr marL="457200" indent="-342900" algn="l">
              <a:buFont typeface="Arial" panose="020B0604020202020204" pitchFamily="34" charset="0"/>
              <a:buChar char="•"/>
            </a:pPr>
            <a:r>
              <a:rPr lang="en-US" sz="2800" dirty="0"/>
              <a:t>use “I” statements. This strategy takes away the criticism from the person. </a:t>
            </a:r>
          </a:p>
          <a:p>
            <a:pPr marL="342900" indent="-228600" algn="l">
              <a:buFont typeface="Arial" panose="020B0604020202020204" pitchFamily="34" charset="0"/>
              <a:buChar char="•"/>
            </a:pPr>
            <a:r>
              <a:rPr lang="en-US" sz="2800" dirty="0"/>
              <a:t>Example: I feel uncomfortable when you say that, please don’t do that. </a:t>
            </a:r>
          </a:p>
          <a:p>
            <a:pPr indent="-228600" algn="l">
              <a:buFont typeface="Arial" panose="020B0604020202020204" pitchFamily="34" charset="0"/>
              <a:buChar char="•"/>
            </a:pPr>
            <a:endParaRPr lang="en-US" dirty="0"/>
          </a:p>
        </p:txBody>
      </p:sp>
    </p:spTree>
    <p:extLst>
      <p:ext uri="{BB962C8B-B14F-4D97-AF65-F5344CB8AC3E}">
        <p14:creationId xmlns:p14="http://schemas.microsoft.com/office/powerpoint/2010/main" val="1261777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40BCE0-F002-49C4-8E68-97B6F47A86E1}"/>
              </a:ext>
            </a:extLst>
          </p:cNvPr>
          <p:cNvSpPr>
            <a:spLocks noGrp="1"/>
          </p:cNvSpPr>
          <p:nvPr>
            <p:ph type="ctrTitle"/>
          </p:nvPr>
        </p:nvSpPr>
        <p:spPr>
          <a:xfrm>
            <a:off x="686834" y="1153572"/>
            <a:ext cx="3200400" cy="4461163"/>
          </a:xfrm>
        </p:spPr>
        <p:txBody>
          <a:bodyPr vert="horz" lIns="91440" tIns="45720" rIns="91440" bIns="45720" rtlCol="0" anchor="ctr">
            <a:normAutofit/>
          </a:bodyPr>
          <a:lstStyle/>
          <a:p>
            <a:pPr algn="l"/>
            <a:r>
              <a:rPr lang="en-US" sz="4400" kern="1200">
                <a:solidFill>
                  <a:srgbClr val="FFFFFF"/>
                </a:solidFill>
                <a:latin typeface="+mj-lt"/>
                <a:ea typeface="+mj-ea"/>
                <a:cs typeface="+mj-cs"/>
              </a:rPr>
              <a:t>Interventions for the Active Bystander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ubtitle 2">
            <a:extLst>
              <a:ext uri="{FF2B5EF4-FFF2-40B4-BE49-F238E27FC236}">
                <a16:creationId xmlns:a16="http://schemas.microsoft.com/office/drawing/2014/main" id="{26EE8053-8420-4D5D-BD87-D19CB220500D}"/>
              </a:ext>
            </a:extLst>
          </p:cNvPr>
          <p:cNvSpPr>
            <a:spLocks noGrp="1"/>
          </p:cNvSpPr>
          <p:nvPr>
            <p:ph type="subTitle" idx="1"/>
          </p:nvPr>
        </p:nvSpPr>
        <p:spPr>
          <a:xfrm>
            <a:off x="4447308" y="591344"/>
            <a:ext cx="7453747" cy="5585619"/>
          </a:xfrm>
        </p:spPr>
        <p:txBody>
          <a:bodyPr vert="horz" lIns="91440" tIns="45720" rIns="91440" bIns="45720" rtlCol="0" anchor="ctr">
            <a:normAutofit/>
          </a:bodyPr>
          <a:lstStyle/>
          <a:p>
            <a:pPr marL="114300" algn="l"/>
            <a:r>
              <a:rPr lang="en-US" sz="2800" b="1" dirty="0"/>
              <a:t>Use body language</a:t>
            </a:r>
          </a:p>
          <a:p>
            <a:pPr marL="342900" indent="-228600" algn="l">
              <a:buFont typeface="Arial" panose="020B0604020202020204" pitchFamily="34" charset="0"/>
              <a:buChar char="•"/>
            </a:pPr>
            <a:r>
              <a:rPr lang="en-US" sz="2800" dirty="0"/>
              <a:t>A disapproving look might be enough to stop the person in their tracks. </a:t>
            </a:r>
          </a:p>
          <a:p>
            <a:pPr marL="114300" algn="l"/>
            <a:endParaRPr lang="en-US" sz="2800" dirty="0"/>
          </a:p>
          <a:p>
            <a:pPr marL="114300" algn="l"/>
            <a:r>
              <a:rPr lang="en-US" sz="2800" b="1" dirty="0"/>
              <a:t>Use </a:t>
            </a:r>
            <a:r>
              <a:rPr lang="en-US" sz="2800" b="1" dirty="0" err="1"/>
              <a:t>humour</a:t>
            </a:r>
            <a:endParaRPr lang="en-US" sz="2800" b="1" dirty="0"/>
          </a:p>
          <a:p>
            <a:pPr marL="342900" indent="-228600" algn="l">
              <a:buFont typeface="Arial" panose="020B0604020202020204" pitchFamily="34" charset="0"/>
              <a:buChar char="•"/>
            </a:pPr>
            <a:r>
              <a:rPr lang="en-US" sz="2800" dirty="0"/>
              <a:t>If you respond in a </a:t>
            </a:r>
            <a:r>
              <a:rPr lang="en-US" sz="2800" dirty="0" err="1"/>
              <a:t>humourous</a:t>
            </a:r>
            <a:r>
              <a:rPr lang="en-US" sz="2800" dirty="0"/>
              <a:t> way this might reduce the tension of the situation.</a:t>
            </a:r>
          </a:p>
          <a:p>
            <a:pPr marL="342900" indent="-228600" algn="l">
              <a:buFont typeface="Arial" panose="020B0604020202020204" pitchFamily="34" charset="0"/>
              <a:buChar char="•"/>
            </a:pPr>
            <a:r>
              <a:rPr lang="en-US" sz="2800" dirty="0"/>
              <a:t>Although it is important to recognise that using </a:t>
            </a:r>
            <a:r>
              <a:rPr lang="en-US" sz="2800" dirty="0" err="1"/>
              <a:t>humour</a:t>
            </a:r>
            <a:r>
              <a:rPr lang="en-US" sz="2800" dirty="0"/>
              <a:t> doesn’t make it unimportant. </a:t>
            </a:r>
          </a:p>
        </p:txBody>
      </p:sp>
    </p:spTree>
    <p:extLst>
      <p:ext uri="{BB962C8B-B14F-4D97-AF65-F5344CB8AC3E}">
        <p14:creationId xmlns:p14="http://schemas.microsoft.com/office/powerpoint/2010/main" val="4108267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7E730F-4E14-4009-9D5A-B4AB9D935875}"/>
              </a:ext>
            </a:extLst>
          </p:cNvPr>
          <p:cNvSpPr>
            <a:spLocks noGrp="1"/>
          </p:cNvSpPr>
          <p:nvPr>
            <p:ph type="title"/>
          </p:nvPr>
        </p:nvSpPr>
        <p:spPr>
          <a:xfrm>
            <a:off x="686834" y="1153572"/>
            <a:ext cx="3200400" cy="4461163"/>
          </a:xfrm>
        </p:spPr>
        <p:txBody>
          <a:bodyPr>
            <a:normAutofit/>
          </a:bodyPr>
          <a:lstStyle/>
          <a:p>
            <a:r>
              <a:rPr lang="en-GB">
                <a:solidFill>
                  <a:srgbClr val="FFFFFF"/>
                </a:solidFill>
              </a:rPr>
              <a:t>Interventions for the Active Bystander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A914E3F-88F5-4BBD-9429-0B27D33D752E}"/>
              </a:ext>
            </a:extLst>
          </p:cNvPr>
          <p:cNvSpPr>
            <a:spLocks noGrp="1"/>
          </p:cNvSpPr>
          <p:nvPr>
            <p:ph idx="1"/>
          </p:nvPr>
        </p:nvSpPr>
        <p:spPr>
          <a:xfrm>
            <a:off x="4447308" y="591344"/>
            <a:ext cx="6906491" cy="5585619"/>
          </a:xfrm>
        </p:spPr>
        <p:txBody>
          <a:bodyPr anchor="ctr">
            <a:normAutofit lnSpcReduction="10000"/>
          </a:bodyPr>
          <a:lstStyle/>
          <a:p>
            <a:pPr marL="0" indent="0">
              <a:buNone/>
            </a:pPr>
            <a:r>
              <a:rPr lang="en-GB" b="1" dirty="0"/>
              <a:t>Demonstrate empathy</a:t>
            </a:r>
          </a:p>
          <a:p>
            <a:r>
              <a:rPr lang="en-GB" dirty="0"/>
              <a:t>This stops the person putting a distance between themselves and the impact of their actions. </a:t>
            </a:r>
          </a:p>
          <a:p>
            <a:r>
              <a:rPr lang="en-GB" dirty="0"/>
              <a:t>It prohibits the person from dehumanizing the person they are targeting. </a:t>
            </a:r>
          </a:p>
          <a:p>
            <a:r>
              <a:rPr lang="en-GB" dirty="0"/>
              <a:t>Example: “I hope no one talks about you like that”. </a:t>
            </a:r>
          </a:p>
          <a:p>
            <a:pPr marL="0" indent="0">
              <a:buNone/>
            </a:pPr>
            <a:endParaRPr lang="en-GB" dirty="0"/>
          </a:p>
          <a:p>
            <a:pPr marL="0" indent="0">
              <a:buNone/>
            </a:pPr>
            <a:r>
              <a:rPr lang="en-GB" b="1" dirty="0"/>
              <a:t>Distraction/Interruption</a:t>
            </a:r>
          </a:p>
          <a:p>
            <a:r>
              <a:rPr lang="en-GB" dirty="0"/>
              <a:t>This is seen as an effective intervention for street harassment. </a:t>
            </a:r>
          </a:p>
          <a:p>
            <a:r>
              <a:rPr lang="en-GB" dirty="0"/>
              <a:t>You might intervene by asking for directions. </a:t>
            </a:r>
          </a:p>
        </p:txBody>
      </p:sp>
    </p:spTree>
    <p:extLst>
      <p:ext uri="{BB962C8B-B14F-4D97-AF65-F5344CB8AC3E}">
        <p14:creationId xmlns:p14="http://schemas.microsoft.com/office/powerpoint/2010/main" val="2672242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5A4B94-F0FA-4AB1-B312-6E1F540B23DF}"/>
              </a:ext>
            </a:extLst>
          </p:cNvPr>
          <p:cNvSpPr>
            <a:spLocks noGrp="1"/>
          </p:cNvSpPr>
          <p:nvPr>
            <p:ph type="title"/>
          </p:nvPr>
        </p:nvSpPr>
        <p:spPr>
          <a:xfrm>
            <a:off x="686834" y="1153572"/>
            <a:ext cx="3200400" cy="4461163"/>
          </a:xfrm>
        </p:spPr>
        <p:txBody>
          <a:bodyPr>
            <a:normAutofit/>
          </a:bodyPr>
          <a:lstStyle/>
          <a:p>
            <a:r>
              <a:rPr lang="en-GB">
                <a:solidFill>
                  <a:srgbClr val="FFFFFF"/>
                </a:solidFill>
              </a:rPr>
              <a:t>Important Things to Remember.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2F8E2B3-4ED2-4C2D-8B1C-2806F23D619C}"/>
              </a:ext>
            </a:extLst>
          </p:cNvPr>
          <p:cNvSpPr>
            <a:spLocks noGrp="1"/>
          </p:cNvSpPr>
          <p:nvPr>
            <p:ph idx="1"/>
          </p:nvPr>
        </p:nvSpPr>
        <p:spPr>
          <a:xfrm>
            <a:off x="4447308" y="591344"/>
            <a:ext cx="6906491" cy="5585619"/>
          </a:xfrm>
        </p:spPr>
        <p:txBody>
          <a:bodyPr anchor="ctr">
            <a:normAutofit/>
          </a:bodyPr>
          <a:lstStyle/>
          <a:p>
            <a:r>
              <a:rPr lang="en-GB" dirty="0"/>
              <a:t>Approach everyone as a friend. </a:t>
            </a:r>
          </a:p>
          <a:p>
            <a:r>
              <a:rPr lang="en-GB" dirty="0"/>
              <a:t>Listen and give respectful attention.</a:t>
            </a:r>
          </a:p>
          <a:p>
            <a:r>
              <a:rPr lang="en-GB" dirty="0"/>
              <a:t>Do not be antagonistic.</a:t>
            </a:r>
          </a:p>
          <a:p>
            <a:r>
              <a:rPr lang="en-GB" dirty="0"/>
              <a:t>Be honest and direct. </a:t>
            </a:r>
          </a:p>
          <a:p>
            <a:r>
              <a:rPr lang="en-GB" dirty="0"/>
              <a:t>Keep safe. </a:t>
            </a:r>
          </a:p>
          <a:p>
            <a:r>
              <a:rPr lang="en-GB" dirty="0"/>
              <a:t>Get help if necessary. </a:t>
            </a:r>
          </a:p>
          <a:p>
            <a:r>
              <a:rPr lang="en-GB" dirty="0"/>
              <a:t>If the situation becomes serious, call the police. </a:t>
            </a:r>
          </a:p>
        </p:txBody>
      </p:sp>
    </p:spTree>
    <p:extLst>
      <p:ext uri="{BB962C8B-B14F-4D97-AF65-F5344CB8AC3E}">
        <p14:creationId xmlns:p14="http://schemas.microsoft.com/office/powerpoint/2010/main" val="3618488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301E07F-4F79-4B58-8698-EF24DC1ECD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Arc 18">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5836"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0DFAC01-3714-45D2-B860-569290EE2351}"/>
              </a:ext>
            </a:extLst>
          </p:cNvPr>
          <p:cNvSpPr>
            <a:spLocks noGrp="1"/>
          </p:cNvSpPr>
          <p:nvPr>
            <p:ph type="ctrTitle"/>
          </p:nvPr>
        </p:nvSpPr>
        <p:spPr>
          <a:xfrm>
            <a:off x="7080738" y="647594"/>
            <a:ext cx="4467792" cy="1896824"/>
          </a:xfrm>
        </p:spPr>
        <p:txBody>
          <a:bodyPr vert="horz" lIns="91440" tIns="45720" rIns="91440" bIns="45720" rtlCol="0">
            <a:normAutofit/>
          </a:bodyPr>
          <a:lstStyle/>
          <a:p>
            <a:r>
              <a:rPr lang="en-US" kern="1200" dirty="0">
                <a:solidFill>
                  <a:srgbClr val="FFFFFF"/>
                </a:solidFill>
                <a:latin typeface="+mj-lt"/>
                <a:ea typeface="+mj-ea"/>
                <a:cs typeface="+mj-cs"/>
              </a:rPr>
              <a:t>References</a:t>
            </a:r>
          </a:p>
        </p:txBody>
      </p:sp>
      <p:sp>
        <p:nvSpPr>
          <p:cNvPr id="3" name="Subtitle 2">
            <a:extLst>
              <a:ext uri="{FF2B5EF4-FFF2-40B4-BE49-F238E27FC236}">
                <a16:creationId xmlns:a16="http://schemas.microsoft.com/office/drawing/2014/main" id="{998CD10B-ADC5-4C6E-B37C-22E8C6A935D0}"/>
              </a:ext>
            </a:extLst>
          </p:cNvPr>
          <p:cNvSpPr>
            <a:spLocks noGrp="1"/>
          </p:cNvSpPr>
          <p:nvPr>
            <p:ph type="subTitle" idx="1"/>
          </p:nvPr>
        </p:nvSpPr>
        <p:spPr>
          <a:xfrm>
            <a:off x="6893117" y="2544418"/>
            <a:ext cx="4655413" cy="4313582"/>
          </a:xfrm>
        </p:spPr>
        <p:txBody>
          <a:bodyPr vert="horz" lIns="91440" tIns="45720" rIns="91440" bIns="45720" rtlCol="0">
            <a:normAutofit fontScale="85000" lnSpcReduction="10000"/>
          </a:bodyPr>
          <a:lstStyle/>
          <a:p>
            <a:endParaRPr lang="en-US" sz="1900" dirty="0">
              <a:solidFill>
                <a:srgbClr val="FFFFFF"/>
              </a:solidFill>
            </a:endParaRPr>
          </a:p>
          <a:p>
            <a:r>
              <a:rPr lang="en-US" sz="1900" dirty="0">
                <a:solidFill>
                  <a:srgbClr val="FFFFFF"/>
                </a:solidFill>
              </a:rPr>
              <a:t>Terry, R. (2020) ‘How to be an Active Bystander When you see Casual Racism’. New York Times, 29 October, p. 24. </a:t>
            </a:r>
          </a:p>
          <a:p>
            <a:r>
              <a:rPr lang="en-US" sz="1900" dirty="0">
                <a:solidFill>
                  <a:srgbClr val="FFFFFF"/>
                </a:solidFill>
              </a:rPr>
              <a:t>University of Exeter (2021) The Intervention Initiative Toolkit. Available at: </a:t>
            </a:r>
            <a:r>
              <a:rPr lang="en-GB" sz="1900" dirty="0">
                <a:solidFill>
                  <a:srgbClr val="FFFFFF"/>
                </a:solidFill>
                <a:hlinkClick r:id="rId2"/>
              </a:rPr>
              <a:t>intervention-strategies.pdf (exeter.ac.uk)</a:t>
            </a:r>
            <a:r>
              <a:rPr lang="en-US" sz="1900" dirty="0">
                <a:solidFill>
                  <a:srgbClr val="FFFFFF"/>
                </a:solidFill>
              </a:rPr>
              <a:t> (Accessed: 19 October 2021).  </a:t>
            </a:r>
          </a:p>
          <a:p>
            <a:pPr algn="just"/>
            <a:endParaRPr lang="en-GB" sz="19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GB" sz="1900" dirty="0">
                <a:effectLst/>
                <a:latin typeface="Calibri" panose="020F0502020204030204" pitchFamily="34" charset="0"/>
                <a:ea typeface="Times New Roman" panose="02020603050405020304" pitchFamily="18" charset="0"/>
                <a:cs typeface="Times New Roman" panose="02020603050405020304" pitchFamily="18" charset="0"/>
              </a:rPr>
              <a:t>This resource was produced by Sandra Lee, Final Year Occupational Therapy student at Canterbury Christ Church University, whilst on her </a:t>
            </a:r>
            <a:r>
              <a:rPr lang="en-GB" sz="1900" b="1" dirty="0">
                <a:effectLst/>
                <a:latin typeface="Calibri" panose="020F0502020204030204" pitchFamily="34" charset="0"/>
                <a:ea typeface="Times New Roman" panose="02020603050405020304" pitchFamily="18" charset="0"/>
                <a:cs typeface="Times New Roman" panose="02020603050405020304" pitchFamily="18" charset="0"/>
              </a:rPr>
              <a:t>Bridging the Gap to Leadership Placement </a:t>
            </a:r>
            <a:r>
              <a:rPr lang="en-GB" sz="1900" dirty="0">
                <a:effectLst/>
                <a:latin typeface="Calibri" panose="020F0502020204030204" pitchFamily="34" charset="0"/>
                <a:ea typeface="Times New Roman" panose="02020603050405020304" pitchFamily="18" charset="0"/>
                <a:cs typeface="Times New Roman" panose="02020603050405020304" pitchFamily="18" charset="0"/>
              </a:rPr>
              <a:t>(Dec 2021). The aims of the project are to encourage inclusivity and support for our Black, Asian, Mixed Heritage and Minority Ethnic students whilst on their Health and Social Care placements. For further resources, please see:    </a:t>
            </a:r>
          </a:p>
          <a:p>
            <a:pPr algn="just"/>
            <a:r>
              <a:rPr lang="en-GB" sz="1900" u="sng" dirty="0">
                <a:solidFill>
                  <a:srgbClr val="6B9F25"/>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https://blogs.canterbury.ac.uk/bridgingthegaptoleadership/</a:t>
            </a:r>
            <a:endParaRPr lang="en-US" sz="1900" dirty="0">
              <a:solidFill>
                <a:srgbClr val="FFFFFF"/>
              </a:solidFill>
            </a:endParaRPr>
          </a:p>
          <a:p>
            <a:pPr indent="-228600">
              <a:buFont typeface="Arial" panose="020B0604020202020204" pitchFamily="34" charset="0"/>
              <a:buChar char="•"/>
            </a:pPr>
            <a:endParaRPr lang="en-US" sz="1700" dirty="0">
              <a:solidFill>
                <a:srgbClr val="FFFFFF"/>
              </a:solidFill>
            </a:endParaRPr>
          </a:p>
          <a:p>
            <a:pPr indent="-228600">
              <a:buFont typeface="Arial" panose="020B0604020202020204" pitchFamily="34" charset="0"/>
              <a:buChar char="•"/>
            </a:pPr>
            <a:endParaRPr lang="en-US" sz="1700" dirty="0">
              <a:solidFill>
                <a:srgbClr val="FFFFFF"/>
              </a:solidFill>
            </a:endParaRPr>
          </a:p>
          <a:p>
            <a:endParaRPr lang="en-US" sz="1700" dirty="0">
              <a:solidFill>
                <a:srgbClr val="FFFFFF"/>
              </a:solidFill>
            </a:endParaRPr>
          </a:p>
          <a:p>
            <a:pPr indent="-228600">
              <a:buFont typeface="Arial" panose="020B0604020202020204" pitchFamily="34" charset="0"/>
              <a:buChar char="•"/>
            </a:pPr>
            <a:endParaRPr lang="en-US" sz="1700" dirty="0">
              <a:solidFill>
                <a:srgbClr val="FFFFFF"/>
              </a:solidFill>
            </a:endParaRPr>
          </a:p>
        </p:txBody>
      </p:sp>
      <p:sp>
        <p:nvSpPr>
          <p:cNvPr id="21" name="Oval 20">
            <a:extLst>
              <a:ext uri="{FF2B5EF4-FFF2-40B4-BE49-F238E27FC236}">
                <a16:creationId xmlns:a16="http://schemas.microsoft.com/office/drawing/2014/main" id="{9EE6F773-742A-491A-9A00-A2A150DF50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368" y="366810"/>
            <a:ext cx="6124381" cy="61243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diagram&#10;&#10;Description automatically generated">
            <a:extLst>
              <a:ext uri="{FF2B5EF4-FFF2-40B4-BE49-F238E27FC236}">
                <a16:creationId xmlns:a16="http://schemas.microsoft.com/office/drawing/2014/main" id="{224BAEF5-78BA-9C4F-8728-F6FC9701855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1306747" y="1786645"/>
            <a:ext cx="4252055" cy="3284710"/>
          </a:xfrm>
          <a:custGeom>
            <a:avLst/>
            <a:gdLst/>
            <a:ahLst/>
            <a:cxnLst/>
            <a:rect l="l" t="t" r="r" b="b"/>
            <a:pathLst>
              <a:path w="4273177" h="4470400">
                <a:moveTo>
                  <a:pt x="75080" y="0"/>
                </a:moveTo>
                <a:lnTo>
                  <a:pt x="4198097" y="0"/>
                </a:lnTo>
                <a:cubicBezTo>
                  <a:pt x="4239563" y="0"/>
                  <a:pt x="4273177" y="33614"/>
                  <a:pt x="4273177" y="75080"/>
                </a:cubicBezTo>
                <a:lnTo>
                  <a:pt x="4273177" y="4395320"/>
                </a:lnTo>
                <a:cubicBezTo>
                  <a:pt x="4273177" y="4436786"/>
                  <a:pt x="4239563" y="4470400"/>
                  <a:pt x="4198097" y="4470400"/>
                </a:cubicBezTo>
                <a:lnTo>
                  <a:pt x="75080" y="4470400"/>
                </a:lnTo>
                <a:cubicBezTo>
                  <a:pt x="33614" y="4470400"/>
                  <a:pt x="0" y="4436786"/>
                  <a:pt x="0" y="4395320"/>
                </a:cubicBezTo>
                <a:lnTo>
                  <a:pt x="0" y="75080"/>
                </a:lnTo>
                <a:cubicBezTo>
                  <a:pt x="0" y="33614"/>
                  <a:pt x="33614" y="0"/>
                  <a:pt x="75080" y="0"/>
                </a:cubicBezTo>
                <a:close/>
              </a:path>
            </a:pathLst>
          </a:custGeom>
          <a:noFill/>
        </p:spPr>
      </p:pic>
    </p:spTree>
    <p:extLst>
      <p:ext uri="{BB962C8B-B14F-4D97-AF65-F5344CB8AC3E}">
        <p14:creationId xmlns:p14="http://schemas.microsoft.com/office/powerpoint/2010/main" val="39993235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5E37A0CF8E5B49806A44BB9928714C" ma:contentTypeVersion="14" ma:contentTypeDescription="Create a new document." ma:contentTypeScope="" ma:versionID="dc0c2f14e86e4a115d898bf90d364866">
  <xsd:schema xmlns:xsd="http://www.w3.org/2001/XMLSchema" xmlns:xs="http://www.w3.org/2001/XMLSchema" xmlns:p="http://schemas.microsoft.com/office/2006/metadata/properties" xmlns:ns2="437b83ef-7399-4ca6-8486-083e8237d781" xmlns:ns3="b2b3b332-7c05-4c9e-ac88-8c84810ea636" targetNamespace="http://schemas.microsoft.com/office/2006/metadata/properties" ma:root="true" ma:fieldsID="addabc4e1a87f97542451afc762f98ed" ns2:_="" ns3:_="">
    <xsd:import namespace="437b83ef-7399-4ca6-8486-083e8237d781"/>
    <xsd:import namespace="b2b3b332-7c05-4c9e-ac88-8c84810ea63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7b83ef-7399-4ca6-8486-083e8237d7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3620fc26-8289-4c02-81ef-e580eda00c7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2b3b332-7c05-4c9e-ac88-8c84810ea636"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034a0d5d-1170-4719-a944-6c48b5094a02}" ma:internalName="TaxCatchAll" ma:showField="CatchAllData" ma:web="0099d138-3cf9-4946-a156-7cc850a9035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AC9F41-5999-42A1-8427-D37699862A74}"/>
</file>

<file path=customXml/itemProps2.xml><?xml version="1.0" encoding="utf-8"?>
<ds:datastoreItem xmlns:ds="http://schemas.openxmlformats.org/officeDocument/2006/customXml" ds:itemID="{6566F407-0F30-4873-B2DD-BE07D8690566}"/>
</file>

<file path=docProps/app.xml><?xml version="1.0" encoding="utf-8"?>
<Properties xmlns="http://schemas.openxmlformats.org/officeDocument/2006/extended-properties" xmlns:vt="http://schemas.openxmlformats.org/officeDocument/2006/docPropsVTypes">
  <TotalTime>52</TotalTime>
  <Words>433</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What is an Active Bystander?</vt:lpstr>
      <vt:lpstr>Some Interventions for the Active Bystander</vt:lpstr>
      <vt:lpstr>Interventions for the Active Bystander</vt:lpstr>
      <vt:lpstr>Interventions for the Active Bystander</vt:lpstr>
      <vt:lpstr>Important Things to Remember.</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Active Bystander?</dc:title>
  <dc:creator>Sandra Lee</dc:creator>
  <cp:lastModifiedBy>Channine Clarke</cp:lastModifiedBy>
  <cp:revision>8</cp:revision>
  <dcterms:created xsi:type="dcterms:W3CDTF">2021-10-19T09:18:21Z</dcterms:created>
  <dcterms:modified xsi:type="dcterms:W3CDTF">2023-08-04T14:49:20Z</dcterms:modified>
</cp:coreProperties>
</file>