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76" r:id="rId5"/>
    <p:sldId id="272" r:id="rId6"/>
    <p:sldId id="270" r:id="rId7"/>
    <p:sldId id="264" r:id="rId8"/>
    <p:sldId id="263" r:id="rId9"/>
    <p:sldId id="268" r:id="rId10"/>
    <p:sldId id="260" r:id="rId11"/>
    <p:sldId id="262" r:id="rId12"/>
    <p:sldId id="265" r:id="rId13"/>
    <p:sldId id="273" r:id="rId14"/>
    <p:sldId id="267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196" autoAdjust="0"/>
  </p:normalViewPr>
  <p:slideViewPr>
    <p:cSldViewPr snapToGrid="0">
      <p:cViewPr varScale="1">
        <p:scale>
          <a:sx n="95" d="100"/>
          <a:sy n="95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is Robyn (RNU) Oxford Health" userId="30f02088-6ab5-4103-8296-d12b7cde642b" providerId="ADAL" clId="{FAC96115-0A0E-4352-9D63-3B5C6529649E}"/>
    <pc:docChg chg="modSld">
      <pc:chgData name="Harris Robyn (RNU) Oxford Health" userId="30f02088-6ab5-4103-8296-d12b7cde642b" providerId="ADAL" clId="{FAC96115-0A0E-4352-9D63-3B5C6529649E}" dt="2022-11-14T14:37:46.121" v="10" actId="6549"/>
      <pc:docMkLst>
        <pc:docMk/>
      </pc:docMkLst>
      <pc:sldChg chg="modNotesTx">
        <pc:chgData name="Harris Robyn (RNU) Oxford Health" userId="30f02088-6ab5-4103-8296-d12b7cde642b" providerId="ADAL" clId="{FAC96115-0A0E-4352-9D63-3B5C6529649E}" dt="2022-11-14T14:37:14.519" v="0" actId="20577"/>
        <pc:sldMkLst>
          <pc:docMk/>
          <pc:sldMk cId="1161370165" sldId="257"/>
        </pc:sldMkLst>
      </pc:sldChg>
      <pc:sldChg chg="modNotesTx">
        <pc:chgData name="Harris Robyn (RNU) Oxford Health" userId="30f02088-6ab5-4103-8296-d12b7cde642b" providerId="ADAL" clId="{FAC96115-0A0E-4352-9D63-3B5C6529649E}" dt="2022-11-14T14:37:16.856" v="1" actId="20577"/>
        <pc:sldMkLst>
          <pc:docMk/>
          <pc:sldMk cId="2034348852" sldId="259"/>
        </pc:sldMkLst>
      </pc:sldChg>
      <pc:sldChg chg="modNotesTx">
        <pc:chgData name="Harris Robyn (RNU) Oxford Health" userId="30f02088-6ab5-4103-8296-d12b7cde642b" providerId="ADAL" clId="{FAC96115-0A0E-4352-9D63-3B5C6529649E}" dt="2022-11-14T14:37:37.148" v="7" actId="6549"/>
        <pc:sldMkLst>
          <pc:docMk/>
          <pc:sldMk cId="1297223121" sldId="260"/>
        </pc:sldMkLst>
      </pc:sldChg>
      <pc:sldChg chg="modNotesTx">
        <pc:chgData name="Harris Robyn (RNU) Oxford Health" userId="30f02088-6ab5-4103-8296-d12b7cde642b" providerId="ADAL" clId="{FAC96115-0A0E-4352-9D63-3B5C6529649E}" dt="2022-11-14T14:37:40.075" v="8" actId="6549"/>
        <pc:sldMkLst>
          <pc:docMk/>
          <pc:sldMk cId="979151676" sldId="262"/>
        </pc:sldMkLst>
      </pc:sldChg>
      <pc:sldChg chg="modNotesTx">
        <pc:chgData name="Harris Robyn (RNU) Oxford Health" userId="30f02088-6ab5-4103-8296-d12b7cde642b" providerId="ADAL" clId="{FAC96115-0A0E-4352-9D63-3B5C6529649E}" dt="2022-11-14T14:37:30.043" v="5" actId="6549"/>
        <pc:sldMkLst>
          <pc:docMk/>
          <pc:sldMk cId="698793883" sldId="263"/>
        </pc:sldMkLst>
      </pc:sldChg>
      <pc:sldChg chg="modNotesTx">
        <pc:chgData name="Harris Robyn (RNU) Oxford Health" userId="30f02088-6ab5-4103-8296-d12b7cde642b" providerId="ADAL" clId="{FAC96115-0A0E-4352-9D63-3B5C6529649E}" dt="2022-11-14T14:37:26.458" v="4" actId="6549"/>
        <pc:sldMkLst>
          <pc:docMk/>
          <pc:sldMk cId="752332008" sldId="264"/>
        </pc:sldMkLst>
      </pc:sldChg>
      <pc:sldChg chg="modNotesTx">
        <pc:chgData name="Harris Robyn (RNU) Oxford Health" userId="30f02088-6ab5-4103-8296-d12b7cde642b" providerId="ADAL" clId="{FAC96115-0A0E-4352-9D63-3B5C6529649E}" dt="2022-11-14T14:37:42.811" v="9" actId="6549"/>
        <pc:sldMkLst>
          <pc:docMk/>
          <pc:sldMk cId="277992681" sldId="265"/>
        </pc:sldMkLst>
      </pc:sldChg>
      <pc:sldChg chg="modNotesTx">
        <pc:chgData name="Harris Robyn (RNU) Oxford Health" userId="30f02088-6ab5-4103-8296-d12b7cde642b" providerId="ADAL" clId="{FAC96115-0A0E-4352-9D63-3B5C6529649E}" dt="2022-11-14T14:37:33.499" v="6" actId="6549"/>
        <pc:sldMkLst>
          <pc:docMk/>
          <pc:sldMk cId="2534192503" sldId="268"/>
        </pc:sldMkLst>
      </pc:sldChg>
      <pc:sldChg chg="modNotesTx">
        <pc:chgData name="Harris Robyn (RNU) Oxford Health" userId="30f02088-6ab5-4103-8296-d12b7cde642b" providerId="ADAL" clId="{FAC96115-0A0E-4352-9D63-3B5C6529649E}" dt="2022-11-14T14:37:22.236" v="3" actId="6549"/>
        <pc:sldMkLst>
          <pc:docMk/>
          <pc:sldMk cId="1351035571" sldId="272"/>
        </pc:sldMkLst>
      </pc:sldChg>
      <pc:sldChg chg="modNotesTx">
        <pc:chgData name="Harris Robyn (RNU) Oxford Health" userId="30f02088-6ab5-4103-8296-d12b7cde642b" providerId="ADAL" clId="{FAC96115-0A0E-4352-9D63-3B5C6529649E}" dt="2022-11-14T14:37:46.121" v="10" actId="6549"/>
        <pc:sldMkLst>
          <pc:docMk/>
          <pc:sldMk cId="2864967770" sldId="273"/>
        </pc:sldMkLst>
      </pc:sldChg>
      <pc:sldChg chg="modNotesTx">
        <pc:chgData name="Harris Robyn (RNU) Oxford Health" userId="30f02088-6ab5-4103-8296-d12b7cde642b" providerId="ADAL" clId="{FAC96115-0A0E-4352-9D63-3B5C6529649E}" dt="2022-11-14T14:37:19.561" v="2" actId="6549"/>
        <pc:sldMkLst>
          <pc:docMk/>
          <pc:sldMk cId="2727053562" sldId="276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9277C6-7BEA-4DE3-A44E-E69F92A4178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CC0C1F0-DA9A-4A6D-9CF4-4FB4A1A81493}">
      <dgm:prSet custT="1"/>
      <dgm:spPr/>
      <dgm:t>
        <a:bodyPr/>
        <a:lstStyle/>
        <a:p>
          <a:r>
            <a:rPr lang="en-GB" sz="1800" dirty="0"/>
            <a:t>Qualified from Queen Margaret University in Edinburgh in 2012 </a:t>
          </a:r>
          <a:br>
            <a:rPr lang="en-GB" sz="1800" dirty="0"/>
          </a:br>
          <a:endParaRPr lang="en-US" sz="1800" dirty="0"/>
        </a:p>
      </dgm:t>
    </dgm:pt>
    <dgm:pt modelId="{A50F349A-9139-474C-A24E-F6A4B33C3DA7}" type="parTrans" cxnId="{CBA59525-F31B-44CE-AE96-7E6B9C79AC32}">
      <dgm:prSet/>
      <dgm:spPr/>
      <dgm:t>
        <a:bodyPr/>
        <a:lstStyle/>
        <a:p>
          <a:endParaRPr lang="en-US"/>
        </a:p>
      </dgm:t>
    </dgm:pt>
    <dgm:pt modelId="{34A31D5D-57C8-4580-A588-48A408916FF6}" type="sibTrans" cxnId="{CBA59525-F31B-44CE-AE96-7E6B9C79AC32}">
      <dgm:prSet/>
      <dgm:spPr/>
      <dgm:t>
        <a:bodyPr/>
        <a:lstStyle/>
        <a:p>
          <a:endParaRPr lang="en-US"/>
        </a:p>
      </dgm:t>
    </dgm:pt>
    <dgm:pt modelId="{3BB6CAAD-504C-454A-8E76-7999B95A6BE9}">
      <dgm:prSet custT="1"/>
      <dgm:spPr/>
      <dgm:t>
        <a:bodyPr/>
        <a:lstStyle/>
        <a:p>
          <a:r>
            <a:rPr lang="en-GB" sz="1800" dirty="0"/>
            <a:t>Moved home to Oxford </a:t>
          </a:r>
          <a:br>
            <a:rPr lang="en-GB" sz="1800" dirty="0"/>
          </a:br>
          <a:endParaRPr lang="en-US" sz="1800" dirty="0"/>
        </a:p>
      </dgm:t>
    </dgm:pt>
    <dgm:pt modelId="{62C8C2F6-76B7-49A5-B3D3-53FE8290ABE7}" type="parTrans" cxnId="{5A865257-BF3F-45DC-B19A-A7F2E63E092E}">
      <dgm:prSet/>
      <dgm:spPr/>
      <dgm:t>
        <a:bodyPr/>
        <a:lstStyle/>
        <a:p>
          <a:endParaRPr lang="en-US"/>
        </a:p>
      </dgm:t>
    </dgm:pt>
    <dgm:pt modelId="{A4966579-0931-45D0-86FA-F5E245B393C1}" type="sibTrans" cxnId="{5A865257-BF3F-45DC-B19A-A7F2E63E092E}">
      <dgm:prSet/>
      <dgm:spPr/>
      <dgm:t>
        <a:bodyPr/>
        <a:lstStyle/>
        <a:p>
          <a:endParaRPr lang="en-US"/>
        </a:p>
      </dgm:t>
    </dgm:pt>
    <dgm:pt modelId="{D09873FF-84B5-491C-8A60-2186FA7F8441}">
      <dgm:prSet custT="1"/>
      <dgm:spPr/>
      <dgm:t>
        <a:bodyPr/>
        <a:lstStyle/>
        <a:p>
          <a:r>
            <a:rPr lang="en-GB" sz="1800" dirty="0"/>
            <a:t>Variety of roles – acute medical rotation, </a:t>
          </a:r>
          <a:br>
            <a:rPr lang="en-GB" sz="1800" dirty="0"/>
          </a:br>
          <a:r>
            <a:rPr lang="en-GB" sz="1800" dirty="0"/>
            <a:t>community therapy rehabilitation, social prescribing, stroke research and continuing healthcare </a:t>
          </a:r>
          <a:endParaRPr lang="en-US" sz="1800" dirty="0"/>
        </a:p>
      </dgm:t>
    </dgm:pt>
    <dgm:pt modelId="{837E920B-8D4B-4490-82BC-252AC2128436}" type="parTrans" cxnId="{2C3513E5-F2CA-4FD8-8D9E-D9D2D49A6504}">
      <dgm:prSet/>
      <dgm:spPr/>
      <dgm:t>
        <a:bodyPr/>
        <a:lstStyle/>
        <a:p>
          <a:endParaRPr lang="en-US"/>
        </a:p>
      </dgm:t>
    </dgm:pt>
    <dgm:pt modelId="{C8E26237-5815-4BE5-8EB1-623E5101942C}" type="sibTrans" cxnId="{2C3513E5-F2CA-4FD8-8D9E-D9D2D49A6504}">
      <dgm:prSet/>
      <dgm:spPr/>
      <dgm:t>
        <a:bodyPr/>
        <a:lstStyle/>
        <a:p>
          <a:endParaRPr lang="en-US"/>
        </a:p>
      </dgm:t>
    </dgm:pt>
    <dgm:pt modelId="{D69BFA6E-B9F4-4DE8-A5DD-D15A0001D910}">
      <dgm:prSet custT="1"/>
      <dgm:spPr/>
      <dgm:t>
        <a:bodyPr/>
        <a:lstStyle/>
        <a:p>
          <a:r>
            <a:rPr lang="en-GB" sz="1800" dirty="0"/>
            <a:t>Developed chronic illness and had to consider ‘occupational balance’ afresh </a:t>
          </a:r>
          <a:br>
            <a:rPr lang="en-GB" sz="1800" dirty="0"/>
          </a:br>
          <a:endParaRPr lang="en-US" sz="1800" dirty="0"/>
        </a:p>
      </dgm:t>
    </dgm:pt>
    <dgm:pt modelId="{545BD6EE-E634-4711-8448-9E978E063D9C}" type="parTrans" cxnId="{6112B9C6-8FF5-4009-B6B3-AB635E172153}">
      <dgm:prSet/>
      <dgm:spPr/>
      <dgm:t>
        <a:bodyPr/>
        <a:lstStyle/>
        <a:p>
          <a:endParaRPr lang="en-US"/>
        </a:p>
      </dgm:t>
    </dgm:pt>
    <dgm:pt modelId="{BFEF2738-B11D-43F7-84DE-BF438C5582E7}" type="sibTrans" cxnId="{6112B9C6-8FF5-4009-B6B3-AB635E172153}">
      <dgm:prSet/>
      <dgm:spPr/>
      <dgm:t>
        <a:bodyPr/>
        <a:lstStyle/>
        <a:p>
          <a:endParaRPr lang="en-US"/>
        </a:p>
      </dgm:t>
    </dgm:pt>
    <dgm:pt modelId="{1AA50989-1FD1-4102-91CD-B1C57CCC8638}">
      <dgm:prSet custT="1"/>
      <dgm:spPr/>
      <dgm:t>
        <a:bodyPr/>
        <a:lstStyle/>
        <a:p>
          <a:r>
            <a:rPr lang="en-GB" sz="1800" dirty="0"/>
            <a:t>Now manage a team within a combined clinical and research memory service </a:t>
          </a:r>
          <a:endParaRPr lang="en-US" sz="1800" dirty="0"/>
        </a:p>
      </dgm:t>
    </dgm:pt>
    <dgm:pt modelId="{81F52DDB-6DE3-479E-9548-68C3BA41EC5C}" type="parTrans" cxnId="{96EE7E60-C295-4FCE-A27D-C8A3D7A91F65}">
      <dgm:prSet/>
      <dgm:spPr/>
      <dgm:t>
        <a:bodyPr/>
        <a:lstStyle/>
        <a:p>
          <a:endParaRPr lang="en-US"/>
        </a:p>
      </dgm:t>
    </dgm:pt>
    <dgm:pt modelId="{E0B0F818-C086-4043-A167-09505C363C88}" type="sibTrans" cxnId="{96EE7E60-C295-4FCE-A27D-C8A3D7A91F65}">
      <dgm:prSet/>
      <dgm:spPr/>
      <dgm:t>
        <a:bodyPr/>
        <a:lstStyle/>
        <a:p>
          <a:endParaRPr lang="en-US"/>
        </a:p>
      </dgm:t>
    </dgm:pt>
    <dgm:pt modelId="{33AFF790-2B03-4E7F-B0B8-CDD351A0F238}" type="pres">
      <dgm:prSet presAssocID="{F39277C6-7BEA-4DE3-A44E-E69F92A41783}" presName="linear" presStyleCnt="0">
        <dgm:presLayoutVars>
          <dgm:animLvl val="lvl"/>
          <dgm:resizeHandles val="exact"/>
        </dgm:presLayoutVars>
      </dgm:prSet>
      <dgm:spPr/>
    </dgm:pt>
    <dgm:pt modelId="{ABE77CED-A77F-4B3B-B3EF-04D08BAA116A}" type="pres">
      <dgm:prSet presAssocID="{FCC0C1F0-DA9A-4A6D-9CF4-4FB4A1A8149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A064D91-DCBB-446D-B779-3D42EDCC927F}" type="pres">
      <dgm:prSet presAssocID="{34A31D5D-57C8-4580-A588-48A408916FF6}" presName="spacer" presStyleCnt="0"/>
      <dgm:spPr/>
    </dgm:pt>
    <dgm:pt modelId="{3CAAD82B-2175-4AF2-BC64-1F031828FB49}" type="pres">
      <dgm:prSet presAssocID="{3BB6CAAD-504C-454A-8E76-7999B95A6BE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55D3D37-B6F7-4AFF-B8AC-08651A49C614}" type="pres">
      <dgm:prSet presAssocID="{A4966579-0931-45D0-86FA-F5E245B393C1}" presName="spacer" presStyleCnt="0"/>
      <dgm:spPr/>
    </dgm:pt>
    <dgm:pt modelId="{A7C992BA-4576-45DA-B312-E857A64C282A}" type="pres">
      <dgm:prSet presAssocID="{D09873FF-84B5-491C-8A60-2186FA7F844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5DD0990-0F0B-4297-97F8-52E1CBB3FE54}" type="pres">
      <dgm:prSet presAssocID="{C8E26237-5815-4BE5-8EB1-623E5101942C}" presName="spacer" presStyleCnt="0"/>
      <dgm:spPr/>
    </dgm:pt>
    <dgm:pt modelId="{FC5AF751-2B5C-49F1-9AC2-582F2831CDA8}" type="pres">
      <dgm:prSet presAssocID="{D69BFA6E-B9F4-4DE8-A5DD-D15A0001D91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E1D1132-389E-493C-8203-57B4DDBE5F4F}" type="pres">
      <dgm:prSet presAssocID="{BFEF2738-B11D-43F7-84DE-BF438C5582E7}" presName="spacer" presStyleCnt="0"/>
      <dgm:spPr/>
    </dgm:pt>
    <dgm:pt modelId="{FAFDA06D-5DDB-4A48-A2AF-BF3BB13526A1}" type="pres">
      <dgm:prSet presAssocID="{1AA50989-1FD1-4102-91CD-B1C57CCC863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6A14C12-4B81-4A25-8E39-8E64A868FB28}" type="presOf" srcId="{F39277C6-7BEA-4DE3-A44E-E69F92A41783}" destId="{33AFF790-2B03-4E7F-B0B8-CDD351A0F238}" srcOrd="0" destOrd="0" presId="urn:microsoft.com/office/officeart/2005/8/layout/vList2"/>
    <dgm:cxn modelId="{CBA59525-F31B-44CE-AE96-7E6B9C79AC32}" srcId="{F39277C6-7BEA-4DE3-A44E-E69F92A41783}" destId="{FCC0C1F0-DA9A-4A6D-9CF4-4FB4A1A81493}" srcOrd="0" destOrd="0" parTransId="{A50F349A-9139-474C-A24E-F6A4B33C3DA7}" sibTransId="{34A31D5D-57C8-4580-A588-48A408916FF6}"/>
    <dgm:cxn modelId="{5953B828-8214-4F4C-B878-4166CA6376AB}" type="presOf" srcId="{FCC0C1F0-DA9A-4A6D-9CF4-4FB4A1A81493}" destId="{ABE77CED-A77F-4B3B-B3EF-04D08BAA116A}" srcOrd="0" destOrd="0" presId="urn:microsoft.com/office/officeart/2005/8/layout/vList2"/>
    <dgm:cxn modelId="{90E0AB38-1B8A-4DFB-A702-6C324CF16ADA}" type="presOf" srcId="{D69BFA6E-B9F4-4DE8-A5DD-D15A0001D910}" destId="{FC5AF751-2B5C-49F1-9AC2-582F2831CDA8}" srcOrd="0" destOrd="0" presId="urn:microsoft.com/office/officeart/2005/8/layout/vList2"/>
    <dgm:cxn modelId="{96EE7E60-C295-4FCE-A27D-C8A3D7A91F65}" srcId="{F39277C6-7BEA-4DE3-A44E-E69F92A41783}" destId="{1AA50989-1FD1-4102-91CD-B1C57CCC8638}" srcOrd="4" destOrd="0" parTransId="{81F52DDB-6DE3-479E-9548-68C3BA41EC5C}" sibTransId="{E0B0F818-C086-4043-A167-09505C363C88}"/>
    <dgm:cxn modelId="{82CD0E73-1090-4076-B795-35AF23CA7676}" type="presOf" srcId="{D09873FF-84B5-491C-8A60-2186FA7F8441}" destId="{A7C992BA-4576-45DA-B312-E857A64C282A}" srcOrd="0" destOrd="0" presId="urn:microsoft.com/office/officeart/2005/8/layout/vList2"/>
    <dgm:cxn modelId="{5A865257-BF3F-45DC-B19A-A7F2E63E092E}" srcId="{F39277C6-7BEA-4DE3-A44E-E69F92A41783}" destId="{3BB6CAAD-504C-454A-8E76-7999B95A6BE9}" srcOrd="1" destOrd="0" parTransId="{62C8C2F6-76B7-49A5-B3D3-53FE8290ABE7}" sibTransId="{A4966579-0931-45D0-86FA-F5E245B393C1}"/>
    <dgm:cxn modelId="{915FEB79-865F-41FA-BD12-21CD8575A69F}" type="presOf" srcId="{1AA50989-1FD1-4102-91CD-B1C57CCC8638}" destId="{FAFDA06D-5DDB-4A48-A2AF-BF3BB13526A1}" srcOrd="0" destOrd="0" presId="urn:microsoft.com/office/officeart/2005/8/layout/vList2"/>
    <dgm:cxn modelId="{909BD0A2-81B2-4001-8A47-00B8823EC895}" type="presOf" srcId="{3BB6CAAD-504C-454A-8E76-7999B95A6BE9}" destId="{3CAAD82B-2175-4AF2-BC64-1F031828FB49}" srcOrd="0" destOrd="0" presId="urn:microsoft.com/office/officeart/2005/8/layout/vList2"/>
    <dgm:cxn modelId="{6112B9C6-8FF5-4009-B6B3-AB635E172153}" srcId="{F39277C6-7BEA-4DE3-A44E-E69F92A41783}" destId="{D69BFA6E-B9F4-4DE8-A5DD-D15A0001D910}" srcOrd="3" destOrd="0" parTransId="{545BD6EE-E634-4711-8448-9E978E063D9C}" sibTransId="{BFEF2738-B11D-43F7-84DE-BF438C5582E7}"/>
    <dgm:cxn modelId="{2C3513E5-F2CA-4FD8-8D9E-D9D2D49A6504}" srcId="{F39277C6-7BEA-4DE3-A44E-E69F92A41783}" destId="{D09873FF-84B5-491C-8A60-2186FA7F8441}" srcOrd="2" destOrd="0" parTransId="{837E920B-8D4B-4490-82BC-252AC2128436}" sibTransId="{C8E26237-5815-4BE5-8EB1-623E5101942C}"/>
    <dgm:cxn modelId="{9040688B-0883-4466-A56F-36ADBB6D76CD}" type="presParOf" srcId="{33AFF790-2B03-4E7F-B0B8-CDD351A0F238}" destId="{ABE77CED-A77F-4B3B-B3EF-04D08BAA116A}" srcOrd="0" destOrd="0" presId="urn:microsoft.com/office/officeart/2005/8/layout/vList2"/>
    <dgm:cxn modelId="{11B2537D-7A70-467D-9011-DAB642FCE20C}" type="presParOf" srcId="{33AFF790-2B03-4E7F-B0B8-CDD351A0F238}" destId="{DA064D91-DCBB-446D-B779-3D42EDCC927F}" srcOrd="1" destOrd="0" presId="urn:microsoft.com/office/officeart/2005/8/layout/vList2"/>
    <dgm:cxn modelId="{06969581-8324-4499-BBDA-D297D99FEFE1}" type="presParOf" srcId="{33AFF790-2B03-4E7F-B0B8-CDD351A0F238}" destId="{3CAAD82B-2175-4AF2-BC64-1F031828FB49}" srcOrd="2" destOrd="0" presId="urn:microsoft.com/office/officeart/2005/8/layout/vList2"/>
    <dgm:cxn modelId="{88698460-FFB5-419A-88B4-14280D022C3E}" type="presParOf" srcId="{33AFF790-2B03-4E7F-B0B8-CDD351A0F238}" destId="{155D3D37-B6F7-4AFF-B8AC-08651A49C614}" srcOrd="3" destOrd="0" presId="urn:microsoft.com/office/officeart/2005/8/layout/vList2"/>
    <dgm:cxn modelId="{A2D0CDA5-FFD0-472C-B0C6-5B8435FBEE4F}" type="presParOf" srcId="{33AFF790-2B03-4E7F-B0B8-CDD351A0F238}" destId="{A7C992BA-4576-45DA-B312-E857A64C282A}" srcOrd="4" destOrd="0" presId="urn:microsoft.com/office/officeart/2005/8/layout/vList2"/>
    <dgm:cxn modelId="{35D67995-729A-48DA-8E8E-AB9AF0AB1850}" type="presParOf" srcId="{33AFF790-2B03-4E7F-B0B8-CDD351A0F238}" destId="{45DD0990-0F0B-4297-97F8-52E1CBB3FE54}" srcOrd="5" destOrd="0" presId="urn:microsoft.com/office/officeart/2005/8/layout/vList2"/>
    <dgm:cxn modelId="{BF963E9A-27F5-4AED-B681-C807CBBD6013}" type="presParOf" srcId="{33AFF790-2B03-4E7F-B0B8-CDD351A0F238}" destId="{FC5AF751-2B5C-49F1-9AC2-582F2831CDA8}" srcOrd="6" destOrd="0" presId="urn:microsoft.com/office/officeart/2005/8/layout/vList2"/>
    <dgm:cxn modelId="{803BEC5A-0CC5-4B88-97BA-6F74F6B30C63}" type="presParOf" srcId="{33AFF790-2B03-4E7F-B0B8-CDD351A0F238}" destId="{2E1D1132-389E-493C-8203-57B4DDBE5F4F}" srcOrd="7" destOrd="0" presId="urn:microsoft.com/office/officeart/2005/8/layout/vList2"/>
    <dgm:cxn modelId="{E19C675E-DA88-45EA-A534-C11884AEEBF2}" type="presParOf" srcId="{33AFF790-2B03-4E7F-B0B8-CDD351A0F238}" destId="{FAFDA06D-5DDB-4A48-A2AF-BF3BB13526A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69E861-EDF0-4BDA-B7DB-2D25E025DFA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BFC6422-F09A-4A45-B14C-C9A41389316C}">
      <dgm:prSet/>
      <dgm:spPr/>
      <dgm:t>
        <a:bodyPr/>
        <a:lstStyle/>
        <a:p>
          <a:r>
            <a:rPr lang="en-GB" dirty="0"/>
            <a:t>There isn’t one! </a:t>
          </a:r>
          <a:endParaRPr lang="en-US" dirty="0"/>
        </a:p>
      </dgm:t>
    </dgm:pt>
    <dgm:pt modelId="{6E8A329F-9906-4BD2-8AE3-BF490E0D3D2A}" type="parTrans" cxnId="{81121C21-E698-498C-8197-9D267F476FB0}">
      <dgm:prSet/>
      <dgm:spPr/>
      <dgm:t>
        <a:bodyPr/>
        <a:lstStyle/>
        <a:p>
          <a:endParaRPr lang="en-US"/>
        </a:p>
      </dgm:t>
    </dgm:pt>
    <dgm:pt modelId="{5A42BC36-50FB-4907-974D-CC48ECBEA889}" type="sibTrans" cxnId="{81121C21-E698-498C-8197-9D267F476FB0}">
      <dgm:prSet/>
      <dgm:spPr/>
      <dgm:t>
        <a:bodyPr/>
        <a:lstStyle/>
        <a:p>
          <a:endParaRPr lang="en-US"/>
        </a:p>
      </dgm:t>
    </dgm:pt>
    <dgm:pt modelId="{A4BC7B0B-99EE-47B7-B652-856973E4B56D}">
      <dgm:prSet/>
      <dgm:spPr/>
      <dgm:t>
        <a:bodyPr/>
        <a:lstStyle/>
        <a:p>
          <a:r>
            <a:rPr lang="en-GB" dirty="0"/>
            <a:t>Clinic day involves three patients visiting</a:t>
          </a:r>
          <a:br>
            <a:rPr lang="en-GB" dirty="0"/>
          </a:br>
          <a:r>
            <a:rPr lang="en-GB" dirty="0"/>
            <a:t>Attend for 2+ hours </a:t>
          </a:r>
          <a:endParaRPr lang="en-US" dirty="0"/>
        </a:p>
      </dgm:t>
    </dgm:pt>
    <dgm:pt modelId="{CA394781-FA7B-45F2-9FEA-C987678540AC}" type="parTrans" cxnId="{84AFCD34-299E-47C3-9B5C-BF99E6FDF6CE}">
      <dgm:prSet/>
      <dgm:spPr/>
      <dgm:t>
        <a:bodyPr/>
        <a:lstStyle/>
        <a:p>
          <a:endParaRPr lang="en-US"/>
        </a:p>
      </dgm:t>
    </dgm:pt>
    <dgm:pt modelId="{38D7C9E0-F2E4-4BD0-8A48-C0BE860591BA}" type="sibTrans" cxnId="{84AFCD34-299E-47C3-9B5C-BF99E6FDF6CE}">
      <dgm:prSet/>
      <dgm:spPr/>
      <dgm:t>
        <a:bodyPr/>
        <a:lstStyle/>
        <a:p>
          <a:endParaRPr lang="en-US"/>
        </a:p>
      </dgm:t>
    </dgm:pt>
    <dgm:pt modelId="{43051070-1BCE-412C-8C47-10C0BE8DCCE6}">
      <dgm:prSet/>
      <dgm:spPr/>
      <dgm:t>
        <a:bodyPr/>
        <a:lstStyle/>
        <a:p>
          <a:r>
            <a:rPr lang="en-GB" dirty="0"/>
            <a:t>Always attend with a family member/carer – able to share observations </a:t>
          </a:r>
          <a:endParaRPr lang="en-US" dirty="0"/>
        </a:p>
      </dgm:t>
    </dgm:pt>
    <dgm:pt modelId="{3B1D3746-9324-47FF-8D3C-4DDD5D005D46}" type="parTrans" cxnId="{69067E0E-DF3F-48DB-8AAA-D3F85A01AAFF}">
      <dgm:prSet/>
      <dgm:spPr/>
      <dgm:t>
        <a:bodyPr/>
        <a:lstStyle/>
        <a:p>
          <a:endParaRPr lang="en-US"/>
        </a:p>
      </dgm:t>
    </dgm:pt>
    <dgm:pt modelId="{9BD10A5A-876F-4D3A-9628-606D899E9DB8}" type="sibTrans" cxnId="{69067E0E-DF3F-48DB-8AAA-D3F85A01AAFF}">
      <dgm:prSet/>
      <dgm:spPr/>
      <dgm:t>
        <a:bodyPr/>
        <a:lstStyle/>
        <a:p>
          <a:endParaRPr lang="en-US"/>
        </a:p>
      </dgm:t>
    </dgm:pt>
    <dgm:pt modelId="{98512DA0-BAEB-44E1-9F0C-636AABC679EB}">
      <dgm:prSet/>
      <dgm:spPr/>
      <dgm:t>
        <a:bodyPr/>
        <a:lstStyle/>
        <a:p>
          <a:r>
            <a:rPr lang="en-GB" dirty="0"/>
            <a:t>Patient has an MRI scan and completes standardised memory assessments</a:t>
          </a:r>
          <a:endParaRPr lang="en-US" dirty="0"/>
        </a:p>
      </dgm:t>
    </dgm:pt>
    <dgm:pt modelId="{A7693BEF-DAA3-4078-BCBD-6C40170E92AA}" type="parTrans" cxnId="{38491A73-102B-45F1-84C1-41D6290160EE}">
      <dgm:prSet/>
      <dgm:spPr/>
      <dgm:t>
        <a:bodyPr/>
        <a:lstStyle/>
        <a:p>
          <a:endParaRPr lang="en-US"/>
        </a:p>
      </dgm:t>
    </dgm:pt>
    <dgm:pt modelId="{9DB1F0CB-7948-4D67-AEEF-1B07A696A83E}" type="sibTrans" cxnId="{38491A73-102B-45F1-84C1-41D6290160EE}">
      <dgm:prSet/>
      <dgm:spPr/>
      <dgm:t>
        <a:bodyPr/>
        <a:lstStyle/>
        <a:p>
          <a:endParaRPr lang="en-US"/>
        </a:p>
      </dgm:t>
    </dgm:pt>
    <dgm:pt modelId="{50DC474E-0492-4B84-AFE3-8B808C00C2D5}">
      <dgm:prSet/>
      <dgm:spPr/>
      <dgm:t>
        <a:bodyPr/>
        <a:lstStyle/>
        <a:p>
          <a:r>
            <a:rPr lang="en-GB" dirty="0"/>
            <a:t>Escalation example </a:t>
          </a:r>
          <a:endParaRPr lang="en-US" dirty="0"/>
        </a:p>
      </dgm:t>
    </dgm:pt>
    <dgm:pt modelId="{0870F69F-D68A-4688-8984-827F29424E34}" type="parTrans" cxnId="{143941AE-B563-4940-A4F9-CAABBABA8557}">
      <dgm:prSet/>
      <dgm:spPr/>
      <dgm:t>
        <a:bodyPr/>
        <a:lstStyle/>
        <a:p>
          <a:endParaRPr lang="en-US"/>
        </a:p>
      </dgm:t>
    </dgm:pt>
    <dgm:pt modelId="{D2A02550-6370-49B6-A4F5-F0EA17B1CDBA}" type="sibTrans" cxnId="{143941AE-B563-4940-A4F9-CAABBABA8557}">
      <dgm:prSet/>
      <dgm:spPr/>
      <dgm:t>
        <a:bodyPr/>
        <a:lstStyle/>
        <a:p>
          <a:endParaRPr lang="en-US"/>
        </a:p>
      </dgm:t>
    </dgm:pt>
    <dgm:pt modelId="{414C3AB6-B306-4542-87DD-A93B78E4A6FF}" type="pres">
      <dgm:prSet presAssocID="{8A69E861-EDF0-4BDA-B7DB-2D25E025DFAB}" presName="linear" presStyleCnt="0">
        <dgm:presLayoutVars>
          <dgm:animLvl val="lvl"/>
          <dgm:resizeHandles val="exact"/>
        </dgm:presLayoutVars>
      </dgm:prSet>
      <dgm:spPr/>
    </dgm:pt>
    <dgm:pt modelId="{E2A4E141-F133-4087-AFD2-06889A89014E}" type="pres">
      <dgm:prSet presAssocID="{6BFC6422-F09A-4A45-B14C-C9A41389316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F70BFB0-789F-4071-9DD3-BDB6508FD8CC}" type="pres">
      <dgm:prSet presAssocID="{5A42BC36-50FB-4907-974D-CC48ECBEA889}" presName="spacer" presStyleCnt="0"/>
      <dgm:spPr/>
    </dgm:pt>
    <dgm:pt modelId="{3E09BBB4-259A-4012-8AF8-7DB5D7069CCE}" type="pres">
      <dgm:prSet presAssocID="{A4BC7B0B-99EE-47B7-B652-856973E4B56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D3BF976-56F8-476A-B79E-D13504865ED4}" type="pres">
      <dgm:prSet presAssocID="{38D7C9E0-F2E4-4BD0-8A48-C0BE860591BA}" presName="spacer" presStyleCnt="0"/>
      <dgm:spPr/>
    </dgm:pt>
    <dgm:pt modelId="{A755E57B-A146-4595-BC17-90DAEC65CB69}" type="pres">
      <dgm:prSet presAssocID="{43051070-1BCE-412C-8C47-10C0BE8DCCE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F734366-CB35-40CC-91FE-F1BEE87A515A}" type="pres">
      <dgm:prSet presAssocID="{9BD10A5A-876F-4D3A-9628-606D899E9DB8}" presName="spacer" presStyleCnt="0"/>
      <dgm:spPr/>
    </dgm:pt>
    <dgm:pt modelId="{EFDE2A78-3E8E-4487-A3FD-E42FABC6958A}" type="pres">
      <dgm:prSet presAssocID="{98512DA0-BAEB-44E1-9F0C-636AABC679E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7E88316-E6C8-4494-AB55-FFD5A29727F2}" type="pres">
      <dgm:prSet presAssocID="{9DB1F0CB-7948-4D67-AEEF-1B07A696A83E}" presName="spacer" presStyleCnt="0"/>
      <dgm:spPr/>
    </dgm:pt>
    <dgm:pt modelId="{0A126C62-7834-4120-8465-A20A2D5AC88D}" type="pres">
      <dgm:prSet presAssocID="{50DC474E-0492-4B84-AFE3-8B808C00C2D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9067E0E-DF3F-48DB-8AAA-D3F85A01AAFF}" srcId="{8A69E861-EDF0-4BDA-B7DB-2D25E025DFAB}" destId="{43051070-1BCE-412C-8C47-10C0BE8DCCE6}" srcOrd="2" destOrd="0" parTransId="{3B1D3746-9324-47FF-8D3C-4DDD5D005D46}" sibTransId="{9BD10A5A-876F-4D3A-9628-606D899E9DB8}"/>
    <dgm:cxn modelId="{40552519-E868-4D2F-AE04-7A77CD638D4B}" type="presOf" srcId="{43051070-1BCE-412C-8C47-10C0BE8DCCE6}" destId="{A755E57B-A146-4595-BC17-90DAEC65CB69}" srcOrd="0" destOrd="0" presId="urn:microsoft.com/office/officeart/2005/8/layout/vList2"/>
    <dgm:cxn modelId="{81121C21-E698-498C-8197-9D267F476FB0}" srcId="{8A69E861-EDF0-4BDA-B7DB-2D25E025DFAB}" destId="{6BFC6422-F09A-4A45-B14C-C9A41389316C}" srcOrd="0" destOrd="0" parTransId="{6E8A329F-9906-4BD2-8AE3-BF490E0D3D2A}" sibTransId="{5A42BC36-50FB-4907-974D-CC48ECBEA889}"/>
    <dgm:cxn modelId="{84AFCD34-299E-47C3-9B5C-BF99E6FDF6CE}" srcId="{8A69E861-EDF0-4BDA-B7DB-2D25E025DFAB}" destId="{A4BC7B0B-99EE-47B7-B652-856973E4B56D}" srcOrd="1" destOrd="0" parTransId="{CA394781-FA7B-45F2-9FEA-C987678540AC}" sibTransId="{38D7C9E0-F2E4-4BD0-8A48-C0BE860591BA}"/>
    <dgm:cxn modelId="{D1B20F6C-BB4B-4ECE-9174-C8F911BA4D7A}" type="presOf" srcId="{8A69E861-EDF0-4BDA-B7DB-2D25E025DFAB}" destId="{414C3AB6-B306-4542-87DD-A93B78E4A6FF}" srcOrd="0" destOrd="0" presId="urn:microsoft.com/office/officeart/2005/8/layout/vList2"/>
    <dgm:cxn modelId="{38491A73-102B-45F1-84C1-41D6290160EE}" srcId="{8A69E861-EDF0-4BDA-B7DB-2D25E025DFAB}" destId="{98512DA0-BAEB-44E1-9F0C-636AABC679EB}" srcOrd="3" destOrd="0" parTransId="{A7693BEF-DAA3-4078-BCBD-6C40170E92AA}" sibTransId="{9DB1F0CB-7948-4D67-AEEF-1B07A696A83E}"/>
    <dgm:cxn modelId="{C033E07B-C9E6-492F-A36D-2F7B452E657D}" type="presOf" srcId="{6BFC6422-F09A-4A45-B14C-C9A41389316C}" destId="{E2A4E141-F133-4087-AFD2-06889A89014E}" srcOrd="0" destOrd="0" presId="urn:microsoft.com/office/officeart/2005/8/layout/vList2"/>
    <dgm:cxn modelId="{E3503197-014F-4808-98DC-57947B052CDF}" type="presOf" srcId="{98512DA0-BAEB-44E1-9F0C-636AABC679EB}" destId="{EFDE2A78-3E8E-4487-A3FD-E42FABC6958A}" srcOrd="0" destOrd="0" presId="urn:microsoft.com/office/officeart/2005/8/layout/vList2"/>
    <dgm:cxn modelId="{143941AE-B563-4940-A4F9-CAABBABA8557}" srcId="{8A69E861-EDF0-4BDA-B7DB-2D25E025DFAB}" destId="{50DC474E-0492-4B84-AFE3-8B808C00C2D5}" srcOrd="4" destOrd="0" parTransId="{0870F69F-D68A-4688-8984-827F29424E34}" sibTransId="{D2A02550-6370-49B6-A4F5-F0EA17B1CDBA}"/>
    <dgm:cxn modelId="{699992F4-64A9-4D91-A2E3-7CBEC01A3313}" type="presOf" srcId="{A4BC7B0B-99EE-47B7-B652-856973E4B56D}" destId="{3E09BBB4-259A-4012-8AF8-7DB5D7069CCE}" srcOrd="0" destOrd="0" presId="urn:microsoft.com/office/officeart/2005/8/layout/vList2"/>
    <dgm:cxn modelId="{B0C2C1F6-2951-4CB3-815B-234193ED4DFF}" type="presOf" srcId="{50DC474E-0492-4B84-AFE3-8B808C00C2D5}" destId="{0A126C62-7834-4120-8465-A20A2D5AC88D}" srcOrd="0" destOrd="0" presId="urn:microsoft.com/office/officeart/2005/8/layout/vList2"/>
    <dgm:cxn modelId="{A05F3DB7-064E-4BCC-8349-33134978926C}" type="presParOf" srcId="{414C3AB6-B306-4542-87DD-A93B78E4A6FF}" destId="{E2A4E141-F133-4087-AFD2-06889A89014E}" srcOrd="0" destOrd="0" presId="urn:microsoft.com/office/officeart/2005/8/layout/vList2"/>
    <dgm:cxn modelId="{3CC4D2F1-A922-4B6B-994F-EA3E19C25A96}" type="presParOf" srcId="{414C3AB6-B306-4542-87DD-A93B78E4A6FF}" destId="{5F70BFB0-789F-4071-9DD3-BDB6508FD8CC}" srcOrd="1" destOrd="0" presId="urn:microsoft.com/office/officeart/2005/8/layout/vList2"/>
    <dgm:cxn modelId="{E3A98A24-5CFD-4C67-B9C8-6C3EB5CE95C5}" type="presParOf" srcId="{414C3AB6-B306-4542-87DD-A93B78E4A6FF}" destId="{3E09BBB4-259A-4012-8AF8-7DB5D7069CCE}" srcOrd="2" destOrd="0" presId="urn:microsoft.com/office/officeart/2005/8/layout/vList2"/>
    <dgm:cxn modelId="{DAEC558C-353C-4611-85F8-F663E701BB1B}" type="presParOf" srcId="{414C3AB6-B306-4542-87DD-A93B78E4A6FF}" destId="{FD3BF976-56F8-476A-B79E-D13504865ED4}" srcOrd="3" destOrd="0" presId="urn:microsoft.com/office/officeart/2005/8/layout/vList2"/>
    <dgm:cxn modelId="{22089875-406E-40CD-B4CB-F08DAF6406AD}" type="presParOf" srcId="{414C3AB6-B306-4542-87DD-A93B78E4A6FF}" destId="{A755E57B-A146-4595-BC17-90DAEC65CB69}" srcOrd="4" destOrd="0" presId="urn:microsoft.com/office/officeart/2005/8/layout/vList2"/>
    <dgm:cxn modelId="{56E7B3AB-ED67-4D1B-BA43-F1FFCCA17FC8}" type="presParOf" srcId="{414C3AB6-B306-4542-87DD-A93B78E4A6FF}" destId="{CF734366-CB35-40CC-91FE-F1BEE87A515A}" srcOrd="5" destOrd="0" presId="urn:microsoft.com/office/officeart/2005/8/layout/vList2"/>
    <dgm:cxn modelId="{3E6ED407-4233-439D-967B-BCEE58262A40}" type="presParOf" srcId="{414C3AB6-B306-4542-87DD-A93B78E4A6FF}" destId="{EFDE2A78-3E8E-4487-A3FD-E42FABC6958A}" srcOrd="6" destOrd="0" presId="urn:microsoft.com/office/officeart/2005/8/layout/vList2"/>
    <dgm:cxn modelId="{3AD03692-AC71-4FBA-879C-80D59F737BEA}" type="presParOf" srcId="{414C3AB6-B306-4542-87DD-A93B78E4A6FF}" destId="{C7E88316-E6C8-4494-AB55-FFD5A29727F2}" srcOrd="7" destOrd="0" presId="urn:microsoft.com/office/officeart/2005/8/layout/vList2"/>
    <dgm:cxn modelId="{3AC6E162-A1DF-4158-80F3-47F190E77121}" type="presParOf" srcId="{414C3AB6-B306-4542-87DD-A93B78E4A6FF}" destId="{0A126C62-7834-4120-8465-A20A2D5AC88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77CED-A77F-4B3B-B3EF-04D08BAA116A}">
      <dsp:nvSpPr>
        <dsp:cNvPr id="0" name=""/>
        <dsp:cNvSpPr/>
      </dsp:nvSpPr>
      <dsp:spPr>
        <a:xfrm>
          <a:off x="0" y="139"/>
          <a:ext cx="5115491" cy="98074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Qualified from Queen Margaret University in Edinburgh in 2012 </a:t>
          </a:r>
          <a:br>
            <a:rPr lang="en-GB" sz="1800" kern="1200" dirty="0"/>
          </a:br>
          <a:endParaRPr lang="en-US" sz="1800" kern="1200" dirty="0"/>
        </a:p>
      </dsp:txBody>
      <dsp:txXfrm>
        <a:off x="47876" y="48015"/>
        <a:ext cx="5019739" cy="884992"/>
      </dsp:txXfrm>
    </dsp:sp>
    <dsp:sp modelId="{3CAAD82B-2175-4AF2-BC64-1F031828FB49}">
      <dsp:nvSpPr>
        <dsp:cNvPr id="0" name=""/>
        <dsp:cNvSpPr/>
      </dsp:nvSpPr>
      <dsp:spPr>
        <a:xfrm>
          <a:off x="0" y="991838"/>
          <a:ext cx="5115491" cy="980744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Moved home to Oxford </a:t>
          </a:r>
          <a:br>
            <a:rPr lang="en-GB" sz="1800" kern="1200" dirty="0"/>
          </a:br>
          <a:endParaRPr lang="en-US" sz="1800" kern="1200" dirty="0"/>
        </a:p>
      </dsp:txBody>
      <dsp:txXfrm>
        <a:off x="47876" y="1039714"/>
        <a:ext cx="5019739" cy="884992"/>
      </dsp:txXfrm>
    </dsp:sp>
    <dsp:sp modelId="{A7C992BA-4576-45DA-B312-E857A64C282A}">
      <dsp:nvSpPr>
        <dsp:cNvPr id="0" name=""/>
        <dsp:cNvSpPr/>
      </dsp:nvSpPr>
      <dsp:spPr>
        <a:xfrm>
          <a:off x="0" y="1983536"/>
          <a:ext cx="5115491" cy="98074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Variety of roles – acute medical rotation, </a:t>
          </a:r>
          <a:br>
            <a:rPr lang="en-GB" sz="1800" kern="1200" dirty="0"/>
          </a:br>
          <a:r>
            <a:rPr lang="en-GB" sz="1800" kern="1200" dirty="0"/>
            <a:t>community therapy rehabilitation, social prescribing, stroke research and continuing healthcare </a:t>
          </a:r>
          <a:endParaRPr lang="en-US" sz="1800" kern="1200" dirty="0"/>
        </a:p>
      </dsp:txBody>
      <dsp:txXfrm>
        <a:off x="47876" y="2031412"/>
        <a:ext cx="5019739" cy="884992"/>
      </dsp:txXfrm>
    </dsp:sp>
    <dsp:sp modelId="{FC5AF751-2B5C-49F1-9AC2-582F2831CDA8}">
      <dsp:nvSpPr>
        <dsp:cNvPr id="0" name=""/>
        <dsp:cNvSpPr/>
      </dsp:nvSpPr>
      <dsp:spPr>
        <a:xfrm>
          <a:off x="0" y="2975235"/>
          <a:ext cx="5115491" cy="980744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Developed chronic illness and had to consider ‘occupational balance’ afresh </a:t>
          </a:r>
          <a:br>
            <a:rPr lang="en-GB" sz="1800" kern="1200" dirty="0"/>
          </a:br>
          <a:endParaRPr lang="en-US" sz="1800" kern="1200" dirty="0"/>
        </a:p>
      </dsp:txBody>
      <dsp:txXfrm>
        <a:off x="47876" y="3023111"/>
        <a:ext cx="5019739" cy="884992"/>
      </dsp:txXfrm>
    </dsp:sp>
    <dsp:sp modelId="{FAFDA06D-5DDB-4A48-A2AF-BF3BB13526A1}">
      <dsp:nvSpPr>
        <dsp:cNvPr id="0" name=""/>
        <dsp:cNvSpPr/>
      </dsp:nvSpPr>
      <dsp:spPr>
        <a:xfrm>
          <a:off x="0" y="3966934"/>
          <a:ext cx="5115491" cy="98074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Now manage a team within a combined clinical and research memory service </a:t>
          </a:r>
          <a:endParaRPr lang="en-US" sz="1800" kern="1200" dirty="0"/>
        </a:p>
      </dsp:txBody>
      <dsp:txXfrm>
        <a:off x="47876" y="4014810"/>
        <a:ext cx="5019739" cy="8849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4E141-F133-4087-AFD2-06889A89014E}">
      <dsp:nvSpPr>
        <dsp:cNvPr id="0" name=""/>
        <dsp:cNvSpPr/>
      </dsp:nvSpPr>
      <dsp:spPr>
        <a:xfrm>
          <a:off x="0" y="408578"/>
          <a:ext cx="5963054" cy="9931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There isn’t one! </a:t>
          </a:r>
          <a:endParaRPr lang="en-US" sz="2500" kern="1200" dirty="0"/>
        </a:p>
      </dsp:txBody>
      <dsp:txXfrm>
        <a:off x="48481" y="457059"/>
        <a:ext cx="5866092" cy="896166"/>
      </dsp:txXfrm>
    </dsp:sp>
    <dsp:sp modelId="{3E09BBB4-259A-4012-8AF8-7DB5D7069CCE}">
      <dsp:nvSpPr>
        <dsp:cNvPr id="0" name=""/>
        <dsp:cNvSpPr/>
      </dsp:nvSpPr>
      <dsp:spPr>
        <a:xfrm>
          <a:off x="0" y="1473707"/>
          <a:ext cx="5963054" cy="993128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Clinic day involves three patients visiting</a:t>
          </a:r>
          <a:br>
            <a:rPr lang="en-GB" sz="2500" kern="1200" dirty="0"/>
          </a:br>
          <a:r>
            <a:rPr lang="en-GB" sz="2500" kern="1200" dirty="0"/>
            <a:t>Attend for 2+ hours </a:t>
          </a:r>
          <a:endParaRPr lang="en-US" sz="2500" kern="1200" dirty="0"/>
        </a:p>
      </dsp:txBody>
      <dsp:txXfrm>
        <a:off x="48481" y="1522188"/>
        <a:ext cx="5866092" cy="896166"/>
      </dsp:txXfrm>
    </dsp:sp>
    <dsp:sp modelId="{A755E57B-A146-4595-BC17-90DAEC65CB69}">
      <dsp:nvSpPr>
        <dsp:cNvPr id="0" name=""/>
        <dsp:cNvSpPr/>
      </dsp:nvSpPr>
      <dsp:spPr>
        <a:xfrm>
          <a:off x="0" y="2538836"/>
          <a:ext cx="5963054" cy="993128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Always attend with a family member/carer – able to share observations </a:t>
          </a:r>
          <a:endParaRPr lang="en-US" sz="2500" kern="1200" dirty="0"/>
        </a:p>
      </dsp:txBody>
      <dsp:txXfrm>
        <a:off x="48481" y="2587317"/>
        <a:ext cx="5866092" cy="896166"/>
      </dsp:txXfrm>
    </dsp:sp>
    <dsp:sp modelId="{EFDE2A78-3E8E-4487-A3FD-E42FABC6958A}">
      <dsp:nvSpPr>
        <dsp:cNvPr id="0" name=""/>
        <dsp:cNvSpPr/>
      </dsp:nvSpPr>
      <dsp:spPr>
        <a:xfrm>
          <a:off x="0" y="3603965"/>
          <a:ext cx="5963054" cy="993128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Patient has an MRI scan and completes standardised memory assessments</a:t>
          </a:r>
          <a:endParaRPr lang="en-US" sz="2500" kern="1200" dirty="0"/>
        </a:p>
      </dsp:txBody>
      <dsp:txXfrm>
        <a:off x="48481" y="3652446"/>
        <a:ext cx="5866092" cy="896166"/>
      </dsp:txXfrm>
    </dsp:sp>
    <dsp:sp modelId="{0A126C62-7834-4120-8465-A20A2D5AC88D}">
      <dsp:nvSpPr>
        <dsp:cNvPr id="0" name=""/>
        <dsp:cNvSpPr/>
      </dsp:nvSpPr>
      <dsp:spPr>
        <a:xfrm>
          <a:off x="0" y="4669094"/>
          <a:ext cx="5963054" cy="99312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Escalation example </a:t>
          </a:r>
          <a:endParaRPr lang="en-US" sz="2500" kern="1200" dirty="0"/>
        </a:p>
      </dsp:txBody>
      <dsp:txXfrm>
        <a:off x="48481" y="4717575"/>
        <a:ext cx="5866092" cy="896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56719-60F5-4E67-A3AE-5D55D11C430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86025-F0D5-4831-9E12-F56621792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388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586025-F0D5-4831-9E12-F56621792F58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3459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586025-F0D5-4831-9E12-F56621792F5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147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586025-F0D5-4831-9E12-F56621792F5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347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586025-F0D5-4831-9E12-F56621792F5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394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586025-F0D5-4831-9E12-F56621792F5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201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586025-F0D5-4831-9E12-F56621792F58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260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586025-F0D5-4831-9E12-F56621792F5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09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586025-F0D5-4831-9E12-F56621792F58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552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586025-F0D5-4831-9E12-F56621792F58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4583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586025-F0D5-4831-9E12-F56621792F58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713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586025-F0D5-4831-9E12-F56621792F58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7121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586025-F0D5-4831-9E12-F56621792F58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069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586025-F0D5-4831-9E12-F56621792F5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838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23880-0520-4185-8C9A-076545B2B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E82898-8880-491E-A3E9-232012F04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70A7F-986E-46B1-8C7D-5DA3F34E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DBD-564D-4316-A8FA-4AF64F4865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A6D03-B009-4E0D-B559-4B6746518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A4548-16EF-426A-9941-3F7834664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C70E-787A-46BE-A80F-13B5FA74C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27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75E32-1E4E-4064-B8A1-F5FC63107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6393E5-78EF-41D5-ADAD-B0023BA83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FFB4E-B6FC-4C90-A909-09627037A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DBD-564D-4316-A8FA-4AF64F4865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BAB3A-B450-4FC9-8ED3-9C6944001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1B3D1-4D81-4C29-818E-5B0FF2E92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C70E-787A-46BE-A80F-13B5FA74C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65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690D57-7D51-483E-928B-E4E96E1BF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C0BD91-697A-4901-BAD4-4217F59D5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0B84E-90D2-4069-8B3E-AC5F4F3F3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DBD-564D-4316-A8FA-4AF64F4865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3A13A-F27E-4F90-9182-D68FA40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2B316-C1D4-44FD-97BF-3ACBE9F83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C70E-787A-46BE-A80F-13B5FA74C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26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E3191-C401-4AAF-B0B0-90CF939A5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2C78F-71D3-4365-B85D-09516EF8F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B924C-5EA2-472E-B3B2-EF416A92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DBD-564D-4316-A8FA-4AF64F4865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6D109-D3CE-42D1-8C96-D328C65C1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74158-1928-4B4E-9EEC-BA290BE73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C70E-787A-46BE-A80F-13B5FA74C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624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B663D-75AE-4A76-82D5-AD07D8665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9233A-A85A-4339-AFC1-4A1B2CCCE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18581-C545-4C7A-81E4-9B2B5EC02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DBD-564D-4316-A8FA-4AF64F4865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9A048-997A-4790-A04C-9C882F3A8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5D653-B91C-4A84-A494-4512827E2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C70E-787A-46BE-A80F-13B5FA74C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35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6F72E-3C90-4551-881E-0A8F36967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9A379-6D97-410E-BA9A-84B81EF43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60BEB-E2D0-47F5-B86A-FF0F37D0F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B051A-11F9-495B-A64D-92A210821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DBD-564D-4316-A8FA-4AF64F4865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DC105-4D84-4134-88FF-83D36B18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368644-17FE-4F9E-A787-94417ADE5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C70E-787A-46BE-A80F-13B5FA74C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44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F2BDA-B798-48DE-8C64-A1BD67210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F50D1-FEED-4E82-80C4-9384988EC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632DE-AF64-4015-87E7-FA0510B72E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2A3C0D-9FB7-47C4-A106-20D4B934C3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C9DAA0-6043-4723-B2AF-0D6EBA1839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F8943B-2A84-4540-B2E0-63899192E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DBD-564D-4316-A8FA-4AF64F4865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9D8AF4-8A31-4F77-A0F8-A45DCB007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949451-7A8A-4DCE-BA6F-D1DBEDFA5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C70E-787A-46BE-A80F-13B5FA74C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65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C29F1-62BC-430E-BA7A-1870521F6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FD34-DF46-4536-84D5-C5B22D6F5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DBD-564D-4316-A8FA-4AF64F4865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B8ABE9-9FED-4211-8065-4835EB7EC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753107-7969-44D8-B992-5FC5CBD34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C70E-787A-46BE-A80F-13B5FA74C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71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257853-2054-4905-95CE-5B1C946FD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DBD-564D-4316-A8FA-4AF64F4865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521DF6-DF9F-4C78-A1F8-28AF4EB5E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A3F750-6D2D-4141-9439-478CBF65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C70E-787A-46BE-A80F-13B5FA74C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37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69CC0-50F0-4312-91CF-9D5BCDC14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EE042-9735-483A-AAE2-37635897D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BDC62E-4C0E-472A-9462-BD0462F1D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4A635-7DA7-4516-9C75-BADE359CC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DBD-564D-4316-A8FA-4AF64F4865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0645E-5B6D-4E5C-BFDB-DC3A2A97E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9092A-FA81-47D6-A379-CBCAC1ACA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C70E-787A-46BE-A80F-13B5FA74C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18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F718B-D657-40A3-8162-1F3509B04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0A1F82-F6A8-42BE-BC59-8A2F7A6213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2847D7-CE11-4F68-99A7-655308621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E909FB-A5C7-47B1-A455-B190249D2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DBD-564D-4316-A8FA-4AF64F4865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9F418-309C-49E8-8420-B0D60E73F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0620A-DB09-46BC-8388-9819AABCB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C70E-787A-46BE-A80F-13B5FA74C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08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A71AB4-0EDF-4B93-9AA3-604171589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9F1DD-8D19-4C26-B3FE-51CCBC849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03920-2CF8-4FEA-B60F-7062E036F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D3DBD-564D-4316-A8FA-4AF64F4865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89BFC-48F5-42D1-AB78-47CBE9A02A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16F5D-A19E-4492-A981-16E3096427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7C70E-787A-46BE-A80F-13B5FA74C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5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cot.co.uk/practice-resources/research-resources/nihr-signals" TargetMode="External"/><Relationship Id="rId13" Type="http://schemas.openxmlformats.org/officeDocument/2006/relationships/hyperlink" Target="https://www.dementiauk.org/wp-content/uploads/2020/08/Dementia-UK-2020-2025-strategy.pdf" TargetMode="External"/><Relationship Id="rId3" Type="http://schemas.openxmlformats.org/officeDocument/2006/relationships/hyperlink" Target="https://www.rcot.co.uk/practice-resources/research-and-development" TargetMode="External"/><Relationship Id="rId7" Type="http://schemas.openxmlformats.org/officeDocument/2006/relationships/hyperlink" Target="https://www.rcot.co.uk/about-us/regional-and-local-groups/join-local-or-regional-group" TargetMode="External"/><Relationship Id="rId12" Type="http://schemas.openxmlformats.org/officeDocument/2006/relationships/hyperlink" Target="https://www.gov.uk/government/news/prime-minister-launches-dame-barbara-windsor-dementia-mission--2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cot.co.uk/promoting-occupational-therapy/podcasts" TargetMode="External"/><Relationship Id="rId11" Type="http://schemas.openxmlformats.org/officeDocument/2006/relationships/hyperlink" Target="https://www.arc-oxtv.nihr.ac.uk/" TargetMode="External"/><Relationship Id="rId5" Type="http://schemas.openxmlformats.org/officeDocument/2006/relationships/hyperlink" Target="https://www.rcot.co.uk/publications/career-development-framework" TargetMode="External"/><Relationship Id="rId10" Type="http://schemas.openxmlformats.org/officeDocument/2006/relationships/hyperlink" Target="https://cahpr.csp.org.uk/" TargetMode="External"/><Relationship Id="rId4" Type="http://schemas.openxmlformats.org/officeDocument/2006/relationships/hyperlink" Target="https://www.rcot.co.uk/top-10" TargetMode="External"/><Relationship Id="rId9" Type="http://schemas.openxmlformats.org/officeDocument/2006/relationships/hyperlink" Target="https://www.nihr.ac.uk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Robyn.Harris@oxfordhealth.nhs.u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xfordhealthbrc.nihr.ac.uk/our-work/brain-health-centr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7393666-1760-4F29-9F22-5EBAABC7D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2"/>
                </a:solidFill>
              </a:rPr>
              <a:t>Why can’t an Occupational Therapist do that? </a:t>
            </a:r>
            <a:br>
              <a:rPr lang="en-GB" sz="4000" i="1" dirty="0">
                <a:solidFill>
                  <a:schemeClr val="tx2"/>
                </a:solidFill>
              </a:rPr>
            </a:br>
            <a:r>
              <a:rPr lang="en-GB" sz="4000" i="1" dirty="0">
                <a:solidFill>
                  <a:schemeClr val="tx2"/>
                </a:solidFill>
              </a:rPr>
              <a:t>My journey into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252A19-F0FF-4274-A4DC-D8FF5A6B6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n-GB" sz="1500" dirty="0">
                <a:solidFill>
                  <a:schemeClr val="tx2"/>
                </a:solidFill>
              </a:rPr>
              <a:t>Occupational Therapists working in Diverse Settings Conference </a:t>
            </a:r>
          </a:p>
          <a:p>
            <a:r>
              <a:rPr lang="en-GB" sz="1500" dirty="0">
                <a:solidFill>
                  <a:schemeClr val="tx2"/>
                </a:solidFill>
              </a:rPr>
              <a:t>18</a:t>
            </a:r>
            <a:r>
              <a:rPr lang="en-GB" sz="1500" baseline="30000" dirty="0">
                <a:solidFill>
                  <a:schemeClr val="tx2"/>
                </a:solidFill>
              </a:rPr>
              <a:t>th</a:t>
            </a:r>
            <a:r>
              <a:rPr lang="en-GB" sz="1500" dirty="0">
                <a:solidFill>
                  <a:schemeClr val="tx2"/>
                </a:solidFill>
              </a:rPr>
              <a:t> November 2022 </a:t>
            </a:r>
          </a:p>
        </p:txBody>
      </p:sp>
    </p:spTree>
    <p:extLst>
      <p:ext uri="{BB962C8B-B14F-4D97-AF65-F5344CB8AC3E}">
        <p14:creationId xmlns:p14="http://schemas.microsoft.com/office/powerpoint/2010/main" val="3086209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E20768-9946-D8AD-13FB-54F700337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2"/>
                </a:solidFill>
              </a:rPr>
              <a:t>Why research?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EC69C-B4EE-9777-2850-F3C5E86A1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847" y="914400"/>
            <a:ext cx="5221224" cy="567329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GB" sz="2400" b="1" u="sng" dirty="0">
                <a:solidFill>
                  <a:schemeClr val="tx2"/>
                </a:solidFill>
              </a:rPr>
              <a:t>What attracted me to research?</a:t>
            </a:r>
            <a:br>
              <a:rPr lang="en-GB" sz="2400" b="1" u="sng" dirty="0">
                <a:solidFill>
                  <a:schemeClr val="tx2"/>
                </a:solidFill>
              </a:rPr>
            </a:br>
            <a:r>
              <a:rPr lang="en-GB" sz="2400" dirty="0">
                <a:solidFill>
                  <a:schemeClr val="tx2"/>
                </a:solidFill>
              </a:rPr>
              <a:t> </a:t>
            </a:r>
          </a:p>
          <a:p>
            <a:r>
              <a:rPr lang="en-GB" sz="2400" dirty="0">
                <a:solidFill>
                  <a:schemeClr val="tx2"/>
                </a:solidFill>
              </a:rPr>
              <a:t>Chance to combine clinical knowledge with a more flexible role </a:t>
            </a:r>
          </a:p>
          <a:p>
            <a:r>
              <a:rPr lang="en-GB" sz="2400" dirty="0">
                <a:solidFill>
                  <a:schemeClr val="tx2"/>
                </a:solidFill>
              </a:rPr>
              <a:t>Able to contribute to the evidence base </a:t>
            </a:r>
          </a:p>
          <a:p>
            <a:r>
              <a:rPr lang="en-GB" sz="2400" dirty="0">
                <a:solidFill>
                  <a:schemeClr val="tx2"/>
                </a:solidFill>
              </a:rPr>
              <a:t>Consumer not producer! </a:t>
            </a:r>
          </a:p>
          <a:p>
            <a:r>
              <a:rPr lang="en-GB" sz="2400" dirty="0">
                <a:solidFill>
                  <a:schemeClr val="tx2"/>
                </a:solidFill>
              </a:rPr>
              <a:t>Cutting edge </a:t>
            </a:r>
          </a:p>
          <a:p>
            <a:r>
              <a:rPr lang="en-GB" sz="2400" dirty="0">
                <a:solidFill>
                  <a:schemeClr val="tx2"/>
                </a:solidFill>
              </a:rPr>
              <a:t>Proactive as opposed to reactive </a:t>
            </a:r>
          </a:p>
          <a:p>
            <a:pPr marL="0" indent="0">
              <a:buNone/>
            </a:pPr>
            <a:br>
              <a:rPr lang="en-GB" sz="2400" dirty="0">
                <a:solidFill>
                  <a:schemeClr val="tx2"/>
                </a:solidFill>
              </a:rPr>
            </a:br>
            <a:r>
              <a:rPr lang="en-GB" sz="2400" b="1" u="sng" dirty="0">
                <a:solidFill>
                  <a:schemeClr val="tx2"/>
                </a:solidFill>
              </a:rPr>
              <a:t>Links with Royal College of Occupational Therapists (RCOT) priorities</a:t>
            </a:r>
            <a:br>
              <a:rPr lang="en-GB" sz="2400" b="1" u="sng" dirty="0">
                <a:solidFill>
                  <a:schemeClr val="tx2"/>
                </a:solidFill>
              </a:rPr>
            </a:br>
            <a:endParaRPr lang="en-GB" sz="2400" b="1" u="sng" dirty="0">
              <a:solidFill>
                <a:schemeClr val="tx2"/>
              </a:solidFill>
            </a:endParaRPr>
          </a:p>
          <a:p>
            <a:r>
              <a:rPr lang="en-GB" sz="2400" dirty="0">
                <a:solidFill>
                  <a:schemeClr val="tx2"/>
                </a:solidFill>
              </a:rPr>
              <a:t>4 pillars of practice</a:t>
            </a:r>
          </a:p>
          <a:p>
            <a:r>
              <a:rPr lang="en-GB" sz="2400" dirty="0">
                <a:solidFill>
                  <a:schemeClr val="tx2"/>
                </a:solidFill>
              </a:rPr>
              <a:t>RCOT 10 key priorities  </a:t>
            </a:r>
          </a:p>
          <a:p>
            <a:endParaRPr lang="en-GB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223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4D7201F-B780-3B3F-5A2F-B7B181DF4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chemeClr val="tx2"/>
                </a:solidFill>
              </a:rPr>
              <a:t>Why can’t an Occupational Therapist do that?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DB607-2C07-8E71-42AD-4C545EFC4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2296" y="384619"/>
            <a:ext cx="5221224" cy="5230368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chemeClr val="tx2"/>
                </a:solidFill>
              </a:rPr>
              <a:t>My job was advertised originally as a nursing post </a:t>
            </a:r>
          </a:p>
          <a:p>
            <a:r>
              <a:rPr lang="en-GB" sz="2400" dirty="0">
                <a:solidFill>
                  <a:schemeClr val="tx2"/>
                </a:solidFill>
              </a:rPr>
              <a:t>I read the job description and decided to enquire if an Occupational Therapist could do the role </a:t>
            </a:r>
          </a:p>
          <a:p>
            <a:endParaRPr lang="en-GB" sz="2400" dirty="0">
              <a:solidFill>
                <a:schemeClr val="tx2"/>
              </a:solidFill>
            </a:endParaRP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2E666DB8-F513-410C-E7BE-9721FEF57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274" y="4596034"/>
            <a:ext cx="45529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151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FD71172-8508-42DC-D95E-874584FDD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2"/>
                </a:solidFill>
              </a:rPr>
              <a:t>Top tips for exploring research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5B6AE-7AE8-66A1-5C23-280782E44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chemeClr val="tx2"/>
                </a:solidFill>
              </a:rPr>
              <a:t>Don’t be put off by job adverts – look for alternative job title wording </a:t>
            </a:r>
          </a:p>
          <a:p>
            <a:r>
              <a:rPr lang="en-GB" sz="2400" dirty="0">
                <a:solidFill>
                  <a:schemeClr val="tx2"/>
                </a:solidFill>
              </a:rPr>
              <a:t>Ask! Put Occupational Therapy forwards </a:t>
            </a:r>
          </a:p>
          <a:p>
            <a:r>
              <a:rPr lang="en-GB" sz="2400" dirty="0">
                <a:solidFill>
                  <a:schemeClr val="tx2"/>
                </a:solidFill>
              </a:rPr>
              <a:t>Find out what’s going on in your service or area</a:t>
            </a:r>
          </a:p>
          <a:p>
            <a:r>
              <a:rPr lang="en-GB" sz="2400" dirty="0">
                <a:solidFill>
                  <a:schemeClr val="tx2"/>
                </a:solidFill>
              </a:rPr>
              <a:t>Link in with local NHS Trust(s)</a:t>
            </a:r>
          </a:p>
          <a:p>
            <a:r>
              <a:rPr lang="en-GB" sz="2400" dirty="0">
                <a:solidFill>
                  <a:schemeClr val="tx2"/>
                </a:solidFill>
              </a:rPr>
              <a:t>Look at roles within the third sector services e.g. Cancer Research UK, Alzheimer’s Society </a:t>
            </a:r>
          </a:p>
          <a:p>
            <a:r>
              <a:rPr lang="en-GB" sz="2400" dirty="0">
                <a:solidFill>
                  <a:schemeClr val="tx2"/>
                </a:solidFill>
              </a:rPr>
              <a:t>Look at roles within Educational Institutions </a:t>
            </a:r>
          </a:p>
        </p:txBody>
      </p:sp>
    </p:spTree>
    <p:extLst>
      <p:ext uri="{BB962C8B-B14F-4D97-AF65-F5344CB8AC3E}">
        <p14:creationId xmlns:p14="http://schemas.microsoft.com/office/powerpoint/2010/main" val="277992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FD71172-8508-42DC-D95E-874584FDD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29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2"/>
                </a:solidFill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5B6AE-7AE8-66A1-5C23-280782E44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5335" y="1"/>
            <a:ext cx="6818117" cy="6748498"/>
          </a:xfrm>
        </p:spPr>
        <p:txBody>
          <a:bodyPr anchor="ctr">
            <a:noAutofit/>
          </a:bodyPr>
          <a:lstStyle/>
          <a:p>
            <a:r>
              <a:rPr lang="en-GB" sz="1800" dirty="0"/>
              <a:t>RCOT Research and Development page: </a:t>
            </a:r>
            <a:r>
              <a:rPr lang="en-GB" sz="1800" dirty="0">
                <a:hlinkClick r:id="rId3"/>
              </a:rPr>
              <a:t>Research and Development - RCOT</a:t>
            </a:r>
            <a:endParaRPr lang="en-GB" sz="1800" dirty="0"/>
          </a:p>
          <a:p>
            <a:r>
              <a:rPr lang="en-GB" sz="1800" dirty="0"/>
              <a:t>RCOT top 10 priorities for research: </a:t>
            </a:r>
            <a:r>
              <a:rPr lang="en-US" sz="1800" dirty="0">
                <a:hlinkClick r:id="rId4"/>
              </a:rPr>
              <a:t>Top 10 priorities for occupational therapy research in the UK - RCOT</a:t>
            </a:r>
            <a:endParaRPr lang="en-GB" sz="1800" dirty="0"/>
          </a:p>
          <a:p>
            <a:r>
              <a:rPr lang="en-GB" sz="1800" dirty="0"/>
              <a:t>RCOT Career Development Framework - </a:t>
            </a:r>
            <a:r>
              <a:rPr lang="en-GB" sz="1800" dirty="0">
                <a:hlinkClick r:id="rId5"/>
              </a:rPr>
              <a:t>Career Development Framework - RCOT</a:t>
            </a:r>
            <a:endParaRPr lang="en-GB" sz="1800" dirty="0"/>
          </a:p>
          <a:p>
            <a:r>
              <a:rPr lang="en-GB" sz="1800" dirty="0"/>
              <a:t>RCOT podcast on ‘why do research priorities matter’: </a:t>
            </a:r>
            <a:r>
              <a:rPr lang="en-US" sz="1800" dirty="0">
                <a:hlinkClick r:id="rId6"/>
              </a:rPr>
              <a:t>Our Podcast Collection - Listen or Download Today! – RCOT</a:t>
            </a:r>
            <a:r>
              <a:rPr lang="en-US" sz="1800" dirty="0"/>
              <a:t> </a:t>
            </a:r>
          </a:p>
          <a:p>
            <a:r>
              <a:rPr lang="en-US" sz="1800" dirty="0"/>
              <a:t>RCOT regional committees - </a:t>
            </a:r>
            <a:r>
              <a:rPr lang="en-US" sz="1800" dirty="0">
                <a:hlinkClick r:id="rId7"/>
              </a:rPr>
              <a:t>Regions and Local Groups - RCOT</a:t>
            </a:r>
            <a:endParaRPr lang="en-US" sz="1800" dirty="0"/>
          </a:p>
          <a:p>
            <a:r>
              <a:rPr lang="en-US" sz="1800" dirty="0">
                <a:hlinkClick r:id="rId8"/>
              </a:rPr>
              <a:t>NIHR Signals Occupational Therapy Research Summaries – RCOT</a:t>
            </a:r>
            <a:endParaRPr lang="en-US" sz="1800" dirty="0"/>
          </a:p>
          <a:p>
            <a:r>
              <a:rPr lang="en-GB" sz="1800" dirty="0"/>
              <a:t>National Institute for Health Research </a:t>
            </a:r>
            <a:r>
              <a:rPr lang="en-US" sz="1800" dirty="0">
                <a:hlinkClick r:id="rId9"/>
              </a:rPr>
              <a:t>National Institute for Health and Care Research | NIHR</a:t>
            </a:r>
            <a:endParaRPr lang="en-GB" sz="1800" dirty="0"/>
          </a:p>
          <a:p>
            <a:r>
              <a:rPr lang="en-GB" sz="1800" dirty="0"/>
              <a:t>Council for Allied Health Professions Research -</a:t>
            </a:r>
            <a:r>
              <a:rPr lang="en-US" sz="1800" dirty="0">
                <a:hlinkClick r:id="rId10"/>
              </a:rPr>
              <a:t> Council for Allied Health Professions Research (csp.org.uk)</a:t>
            </a:r>
            <a:endParaRPr lang="en-GB" sz="1800" dirty="0"/>
          </a:p>
          <a:p>
            <a:r>
              <a:rPr lang="en-GB" sz="1800" dirty="0"/>
              <a:t>Applied Research Collaborations (ARC) </a:t>
            </a:r>
            <a:r>
              <a:rPr lang="en-GB" sz="1800" b="1" dirty="0"/>
              <a:t>- </a:t>
            </a:r>
            <a:r>
              <a:rPr lang="en-US" sz="1800" dirty="0">
                <a:hlinkClick r:id="rId11"/>
              </a:rPr>
              <a:t>Welcome — NIHR Applied Research Collaboration Oxford and Thames Valley</a:t>
            </a:r>
            <a:endParaRPr lang="en-GB" sz="1800" dirty="0"/>
          </a:p>
          <a:p>
            <a:r>
              <a:rPr lang="en-GB" sz="1800" dirty="0"/>
              <a:t>Dame Barbara Windsor Dementia Mission - </a:t>
            </a:r>
            <a:r>
              <a:rPr lang="en-GB" sz="1800" dirty="0">
                <a:hlinkClick r:id="rId12"/>
              </a:rPr>
              <a:t>Prime Minister launches 'Dame Barbara Windsor Dementia Mission' - GOV.UK (www.gov.uk)</a:t>
            </a:r>
            <a:endParaRPr lang="en-GB" sz="1800" dirty="0"/>
          </a:p>
          <a:p>
            <a:r>
              <a:rPr lang="en-GB" sz="1800" dirty="0"/>
              <a:t>Dementia UK Strategy – </a:t>
            </a:r>
            <a:r>
              <a:rPr lang="en-GB" sz="1800" dirty="0">
                <a:hlinkClick r:id="rId13"/>
              </a:rPr>
              <a:t>Dementia-UK-2020-2025-strategy.pdf (dementiauk.org)</a:t>
            </a:r>
            <a:endParaRPr lang="en-GB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967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3DC84-1155-6E99-1BC8-7F1573369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DC09E-16A1-F575-DFB0-952BF3A1F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918088-9EA9-70F5-A741-32C8A02E78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270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FD71172-8508-42DC-D95E-874584FDD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29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2"/>
                </a:solidFill>
              </a:rPr>
              <a:t>Thank you for listening!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5B6AE-7AE8-66A1-5C23-280782E44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tx2"/>
                </a:solidFill>
              </a:rPr>
              <a:t>Contact details: </a:t>
            </a:r>
            <a:r>
              <a:rPr lang="en-GB" sz="2400" dirty="0">
                <a:solidFill>
                  <a:schemeClr val="tx2"/>
                </a:solidFill>
                <a:hlinkClick r:id="rId3"/>
              </a:rPr>
              <a:t>Robyn.Harris@oxfordhealth.nhs.uk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endParaRPr lang="en-GB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2"/>
                </a:solidFill>
              </a:rPr>
              <a:t>Oxford Brain Health Centre: </a:t>
            </a:r>
            <a:r>
              <a:rPr lang="en-US" sz="2400" dirty="0">
                <a:hlinkClick r:id="rId4"/>
              </a:rPr>
              <a:t>Welcome to the Oxford Brain Health Clinic – NIHR Oxford Health Biomedical Research Centre</a:t>
            </a:r>
            <a:endParaRPr lang="en-US" sz="2400" dirty="0"/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tx2"/>
                </a:solidFill>
              </a:rPr>
              <a:t>Any questions? </a:t>
            </a:r>
            <a:endParaRPr lang="en-GB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93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065AE1-79E5-4425-8B4A-B205ECCE2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2"/>
                </a:solidFill>
              </a:rPr>
              <a:t>Today’s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0E95D-F41B-4A21-AA5A-EE231AA6C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chemeClr val="tx2"/>
                </a:solidFill>
              </a:rPr>
              <a:t>Share my journey as an Occupational Therapist (OT)</a:t>
            </a:r>
          </a:p>
          <a:p>
            <a:r>
              <a:rPr lang="en-GB" sz="2400" dirty="0">
                <a:solidFill>
                  <a:schemeClr val="tx2"/>
                </a:solidFill>
              </a:rPr>
              <a:t>Explain the current project and give a case study </a:t>
            </a:r>
          </a:p>
          <a:p>
            <a:r>
              <a:rPr lang="en-GB" sz="2400" dirty="0">
                <a:solidFill>
                  <a:schemeClr val="tx2"/>
                </a:solidFill>
              </a:rPr>
              <a:t>Describe my current role and skills used </a:t>
            </a:r>
          </a:p>
          <a:p>
            <a:r>
              <a:rPr lang="en-GB" sz="2400" dirty="0">
                <a:solidFill>
                  <a:schemeClr val="tx2"/>
                </a:solidFill>
              </a:rPr>
              <a:t>Look at why you could consider a career in research </a:t>
            </a:r>
          </a:p>
          <a:p>
            <a:r>
              <a:rPr lang="en-GB" sz="2400" dirty="0">
                <a:solidFill>
                  <a:schemeClr val="tx2"/>
                </a:solidFill>
              </a:rPr>
              <a:t>Advocate for OTs in non-traditional roles</a:t>
            </a:r>
          </a:p>
        </p:txBody>
      </p:sp>
    </p:spTree>
    <p:extLst>
      <p:ext uri="{BB962C8B-B14F-4D97-AF65-F5344CB8AC3E}">
        <p14:creationId xmlns:p14="http://schemas.microsoft.com/office/powerpoint/2010/main" val="116137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F3856E9-4239-4EE7-A372-FDCF4882FD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C9CDCF-90F8-42B0-BD0A-794C526880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07D05FE-3FB8-4314-A050-9AB40814D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DDC6C42-DDD5-4105-85F2-9C052563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FB95E12-4EF0-42F7-BCF9-AD31B4C8E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38F8B2-67A9-4086-9341-7705CAB6F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653AAAF-CCEF-494B-9366-16BB3815A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4B356D9-49C3-412F-8E03-AC9AE8371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85B3673-1F5F-88A8-12C8-196883F72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23236"/>
            <a:ext cx="3659777" cy="2820908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2"/>
                </a:solidFill>
              </a:rPr>
              <a:t>My Background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118D739-B83B-2D62-3567-A07E6D8C41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220770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Oxford Skyline Images – Browse 1,224 Stock Photos, Vectors, and Video |  Adobe Stock">
            <a:extLst>
              <a:ext uri="{FF2B5EF4-FFF2-40B4-BE49-F238E27FC236}">
                <a16:creationId xmlns:a16="http://schemas.microsoft.com/office/drawing/2014/main" id="{692ED0A2-8C37-4374-74D1-594A52773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983" y="2023236"/>
            <a:ext cx="2293672" cy="86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348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4D7201F-B780-3B3F-5A2F-B7B181DF4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2"/>
                </a:solidFill>
              </a:rPr>
              <a:t>Brain Health Centres in the UK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8162223-C604-0F4C-97BC-8B9B33A969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47691" y="55133"/>
            <a:ext cx="4665786" cy="6723759"/>
          </a:xfr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15CAD751-70C6-7347-8E51-7B4BA63C7D57}"/>
              </a:ext>
            </a:extLst>
          </p:cNvPr>
          <p:cNvSpPr/>
          <p:nvPr/>
        </p:nvSpPr>
        <p:spPr>
          <a:xfrm>
            <a:off x="6863024" y="4090958"/>
            <a:ext cx="1205802" cy="4107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381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27053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4D7201F-B780-3B3F-5A2F-B7B181DF4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2"/>
                </a:solidFill>
              </a:rPr>
              <a:t>Oxford Brain </a:t>
            </a:r>
            <a:br>
              <a:rPr lang="en-GB" sz="3600" dirty="0">
                <a:solidFill>
                  <a:schemeClr val="tx2"/>
                </a:solidFill>
              </a:rPr>
            </a:br>
            <a:r>
              <a:rPr lang="en-GB" sz="3600" dirty="0">
                <a:solidFill>
                  <a:schemeClr val="tx2"/>
                </a:solidFill>
              </a:rPr>
              <a:t>Health Centre 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741D911-C011-6C58-52B2-2457768C31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4791" t="1381" r="7479"/>
          <a:stretch/>
        </p:blipFill>
        <p:spPr>
          <a:xfrm>
            <a:off x="5203132" y="635198"/>
            <a:ext cx="6920006" cy="5587603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1351035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4D7201F-B780-3B3F-5A2F-B7B181DF4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5907" y="191728"/>
            <a:ext cx="3855720" cy="1861928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2"/>
                </a:solidFill>
              </a:rPr>
              <a:t>Clinic Day Pathway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7F0C06-68A2-4282-ED69-2B6DD424E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592" y="2245382"/>
            <a:ext cx="11756511" cy="452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729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F3856E9-4239-4EE7-A372-FDCF4882FD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C9CDCF-90F8-42B0-BD0A-794C526880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07D05FE-3FB8-4314-A050-9AB40814D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DDC6C42-DDD5-4105-85F2-9C052563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FB95E12-4EF0-42F7-BCF9-AD31B4C8E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38F8B2-67A9-4086-9341-7705CAB6F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653AAAF-CCEF-494B-9366-16BB3815A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4B356D9-49C3-412F-8E03-AC9AE8371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829853-34D6-22F7-943F-D880619F5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23236"/>
            <a:ext cx="3659777" cy="2820908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2"/>
                </a:solidFill>
              </a:rPr>
              <a:t>Typical day?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FB7981-9CDD-FF49-0938-6E8BB11A8B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446932"/>
              </p:ext>
            </p:extLst>
          </p:nvPr>
        </p:nvGraphicFramePr>
        <p:xfrm>
          <a:off x="5775158" y="401054"/>
          <a:ext cx="5963054" cy="6070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52332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ABEAE04-6917-1B45-82FB-8E1DE340A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2"/>
                </a:solidFill>
              </a:rPr>
              <a:t>Current Occupational Therapist skills and qualities I’m using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6E9DC-4843-1413-3AE7-E633B8EC8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8139" y="744912"/>
            <a:ext cx="5221224" cy="5230368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chemeClr val="tx2"/>
                </a:solidFill>
              </a:rPr>
              <a:t>Communication </a:t>
            </a:r>
          </a:p>
          <a:p>
            <a:r>
              <a:rPr lang="en-GB" sz="2400" dirty="0">
                <a:solidFill>
                  <a:schemeClr val="tx2"/>
                </a:solidFill>
              </a:rPr>
              <a:t>Networking across the Trust </a:t>
            </a:r>
          </a:p>
          <a:p>
            <a:r>
              <a:rPr lang="en-GB" sz="2400" dirty="0">
                <a:solidFill>
                  <a:schemeClr val="tx2"/>
                </a:solidFill>
              </a:rPr>
              <a:t>Leadership</a:t>
            </a:r>
          </a:p>
          <a:p>
            <a:r>
              <a:rPr lang="en-GB" sz="2400" dirty="0">
                <a:solidFill>
                  <a:schemeClr val="tx2"/>
                </a:solidFill>
              </a:rPr>
              <a:t>Person-centred care </a:t>
            </a:r>
          </a:p>
          <a:p>
            <a:r>
              <a:rPr lang="en-GB" sz="2400" dirty="0">
                <a:solidFill>
                  <a:schemeClr val="tx2"/>
                </a:solidFill>
              </a:rPr>
              <a:t>Facilitating training </a:t>
            </a:r>
          </a:p>
          <a:p>
            <a:r>
              <a:rPr lang="en-GB" sz="2400" dirty="0">
                <a:solidFill>
                  <a:schemeClr val="tx2"/>
                </a:solidFill>
              </a:rPr>
              <a:t>Expert practitioner work </a:t>
            </a:r>
          </a:p>
          <a:p>
            <a:r>
              <a:rPr lang="en-GB" sz="2400" dirty="0">
                <a:solidFill>
                  <a:schemeClr val="tx2"/>
                </a:solidFill>
              </a:rPr>
              <a:t>Risk assessment </a:t>
            </a:r>
          </a:p>
          <a:p>
            <a:r>
              <a:rPr lang="en-GB" sz="2400" dirty="0">
                <a:solidFill>
                  <a:schemeClr val="tx2"/>
                </a:solidFill>
              </a:rPr>
              <a:t>Maintaining records </a:t>
            </a:r>
          </a:p>
          <a:p>
            <a:r>
              <a:rPr lang="en-GB" sz="2400" dirty="0">
                <a:solidFill>
                  <a:schemeClr val="tx2"/>
                </a:solidFill>
              </a:rPr>
              <a:t>Problem solving </a:t>
            </a:r>
          </a:p>
          <a:p>
            <a:r>
              <a:rPr lang="en-GB" sz="2400" dirty="0">
                <a:solidFill>
                  <a:schemeClr val="tx2"/>
                </a:solidFill>
              </a:rPr>
              <a:t>Creativity </a:t>
            </a:r>
          </a:p>
          <a:p>
            <a:endParaRPr lang="en-GB" sz="1800" dirty="0">
              <a:solidFill>
                <a:schemeClr val="tx2"/>
              </a:solidFill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015C86C0-22DE-B2AD-5EA9-A240A4D48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147" y="3778180"/>
            <a:ext cx="3503713" cy="2661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793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3612DE1-37C7-0273-250B-0AB79A95D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2"/>
                </a:solidFill>
              </a:rPr>
              <a:t>Skills I am gaining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1FF25-9BBB-A82E-4D57-8E3A9C4E9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1"/>
            <a:ext cx="5221224" cy="5576031"/>
          </a:xfrm>
        </p:spPr>
        <p:txBody>
          <a:bodyPr anchor="ctr">
            <a:noAutofit/>
          </a:bodyPr>
          <a:lstStyle/>
          <a:p>
            <a:r>
              <a:rPr lang="en-GB" sz="2400" dirty="0">
                <a:solidFill>
                  <a:schemeClr val="tx2"/>
                </a:solidFill>
              </a:rPr>
              <a:t>Project management </a:t>
            </a:r>
          </a:p>
          <a:p>
            <a:r>
              <a:rPr lang="en-GB" sz="2400" dirty="0">
                <a:solidFill>
                  <a:schemeClr val="tx2"/>
                </a:solidFill>
              </a:rPr>
              <a:t>People management </a:t>
            </a:r>
          </a:p>
          <a:p>
            <a:r>
              <a:rPr lang="en-GB" sz="2400" dirty="0">
                <a:solidFill>
                  <a:schemeClr val="tx2"/>
                </a:solidFill>
              </a:rPr>
              <a:t>Leadership</a:t>
            </a:r>
          </a:p>
          <a:p>
            <a:r>
              <a:rPr lang="en-GB" sz="2400" dirty="0">
                <a:solidFill>
                  <a:schemeClr val="tx2"/>
                </a:solidFill>
              </a:rPr>
              <a:t>Patient and Public Involvement work </a:t>
            </a:r>
          </a:p>
          <a:p>
            <a:r>
              <a:rPr lang="en-GB" sz="2400" dirty="0">
                <a:solidFill>
                  <a:schemeClr val="tx2"/>
                </a:solidFill>
              </a:rPr>
              <a:t>Service development </a:t>
            </a:r>
          </a:p>
          <a:p>
            <a:r>
              <a:rPr lang="en-GB" sz="2400" dirty="0">
                <a:solidFill>
                  <a:schemeClr val="tx2"/>
                </a:solidFill>
              </a:rPr>
              <a:t>Understanding the life cycle of a research project </a:t>
            </a:r>
          </a:p>
          <a:p>
            <a:r>
              <a:rPr lang="en-GB" sz="2400" dirty="0">
                <a:solidFill>
                  <a:schemeClr val="tx2"/>
                </a:solidFill>
              </a:rPr>
              <a:t>Developing an awareness of research methodologies </a:t>
            </a:r>
          </a:p>
          <a:p>
            <a:r>
              <a:rPr lang="en-GB" sz="2400" dirty="0">
                <a:solidFill>
                  <a:schemeClr val="tx2"/>
                </a:solidFill>
              </a:rPr>
              <a:t>Monitoring compliance </a:t>
            </a:r>
          </a:p>
          <a:p>
            <a:r>
              <a:rPr lang="en-GB" sz="2400" dirty="0">
                <a:solidFill>
                  <a:schemeClr val="tx2"/>
                </a:solidFill>
              </a:rPr>
              <a:t>Gaining further knowledge and theory in a specialist area </a:t>
            </a:r>
          </a:p>
          <a:p>
            <a:r>
              <a:rPr lang="en-GB" sz="2400" dirty="0">
                <a:solidFill>
                  <a:schemeClr val="tx2"/>
                </a:solidFill>
              </a:rPr>
              <a:t>Theory to practice </a:t>
            </a:r>
          </a:p>
        </p:txBody>
      </p:sp>
    </p:spTree>
    <p:extLst>
      <p:ext uri="{BB962C8B-B14F-4D97-AF65-F5344CB8AC3E}">
        <p14:creationId xmlns:p14="http://schemas.microsoft.com/office/powerpoint/2010/main" val="2534192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4ADBD68091B34DA4EC4E2E0578250F" ma:contentTypeVersion="27" ma:contentTypeDescription="Create a new document." ma:contentTypeScope="" ma:versionID="4a9ced8ea1e99e4af5157e1e8762186d">
  <xsd:schema xmlns:xsd="http://www.w3.org/2001/XMLSchema" xmlns:xs="http://www.w3.org/2001/XMLSchema" xmlns:p="http://schemas.microsoft.com/office/2006/metadata/properties" xmlns:ns2="42a9eb61-2261-4647-9fe5-eea91cb70d90" xmlns:ns3="fcd14f59-e754-42d0-ae93-63ce35b9baf2" xmlns:ns4="http://schemas.microsoft.com/sharepoint/v4" targetNamespace="http://schemas.microsoft.com/office/2006/metadata/properties" ma:root="true" ma:fieldsID="f4a49dacdc38fe8fcee215caf2549e42" ns2:_="" ns3:_="" ns4:_="">
    <xsd:import namespace="42a9eb61-2261-4647-9fe5-eea91cb70d90"/>
    <xsd:import namespace="fcd14f59-e754-42d0-ae93-63ce35b9baf2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4:IconOverlay" minOccurs="0"/>
                <xsd:element ref="ns2:issu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a9eb61-2261-4647-9fe5-eea91cb70d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issues" ma:index="21" nillable="true" ma:displayName="issues" ma:format="Dropdown" ma:internalName="issues">
      <xsd:simpleType>
        <xsd:restriction base="dms:Text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d14f59-e754-42d0-ae93-63ce35b9baf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0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8FBAB5-42EC-4D3E-95A5-EA110AFBECC1}"/>
</file>

<file path=customXml/itemProps2.xml><?xml version="1.0" encoding="utf-8"?>
<ds:datastoreItem xmlns:ds="http://schemas.openxmlformats.org/officeDocument/2006/customXml" ds:itemID="{A210A51D-80AD-4A59-A735-D4E97C43BB20}"/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644</Words>
  <Application>Microsoft Office PowerPoint</Application>
  <PresentationFormat>Widescreen</PresentationFormat>
  <Paragraphs>98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Why can’t an Occupational Therapist do that?  My journey into research</vt:lpstr>
      <vt:lpstr>Today’s aims</vt:lpstr>
      <vt:lpstr>My Background </vt:lpstr>
      <vt:lpstr>Brain Health Centres in the UK</vt:lpstr>
      <vt:lpstr>Oxford Brain  Health Centre </vt:lpstr>
      <vt:lpstr>Clinic Day Pathway</vt:lpstr>
      <vt:lpstr>Typical day? </vt:lpstr>
      <vt:lpstr>Current Occupational Therapist skills and qualities I’m using </vt:lpstr>
      <vt:lpstr>Skills I am gaining </vt:lpstr>
      <vt:lpstr>Why research? </vt:lpstr>
      <vt:lpstr>Why can’t an Occupational Therapist do that? </vt:lpstr>
      <vt:lpstr>Top tips for exploring research opportunities</vt:lpstr>
      <vt:lpstr>Resources</vt:lpstr>
      <vt:lpstr>PowerPoint Presentation</vt:lpstr>
      <vt:lpstr>Thank you for listening!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 Robyn (RNU) Oxford Health</dc:creator>
  <cp:lastModifiedBy>Harris Robyn (RNU) Oxford Health</cp:lastModifiedBy>
  <cp:revision>4</cp:revision>
  <dcterms:created xsi:type="dcterms:W3CDTF">2022-04-05T11:05:05Z</dcterms:created>
  <dcterms:modified xsi:type="dcterms:W3CDTF">2022-11-14T14:37:50Z</dcterms:modified>
</cp:coreProperties>
</file>