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60" r:id="rId6"/>
    <p:sldId id="259" r:id="rId7"/>
    <p:sldId id="271" r:id="rId8"/>
    <p:sldId id="257" r:id="rId9"/>
    <p:sldId id="265" r:id="rId10"/>
    <p:sldId id="279" r:id="rId11"/>
    <p:sldId id="282" r:id="rId12"/>
    <p:sldId id="284" r:id="rId13"/>
    <p:sldId id="266" r:id="rId14"/>
    <p:sldId id="273" r:id="rId15"/>
    <p:sldId id="280"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nine Clarke" userId="fa013358-e071-4dee-acdc-f881014d2dec" providerId="ADAL" clId="{B6738752-787F-4A14-9043-DA79C4FB64DC}"/>
    <pc:docChg chg="custSel delSld modSld">
      <pc:chgData name="Channine Clarke" userId="fa013358-e071-4dee-acdc-f881014d2dec" providerId="ADAL" clId="{B6738752-787F-4A14-9043-DA79C4FB64DC}" dt="2021-11-23T11:41:20.446" v="10" actId="478"/>
      <pc:docMkLst>
        <pc:docMk/>
      </pc:docMkLst>
      <pc:sldChg chg="del">
        <pc:chgData name="Channine Clarke" userId="fa013358-e071-4dee-acdc-f881014d2dec" providerId="ADAL" clId="{B6738752-787F-4A14-9043-DA79C4FB64DC}" dt="2021-11-23T11:40:54.942" v="8" actId="47"/>
        <pc:sldMkLst>
          <pc:docMk/>
          <pc:sldMk cId="3656934542" sldId="263"/>
        </pc:sldMkLst>
      </pc:sldChg>
      <pc:sldChg chg="delSp mod">
        <pc:chgData name="Channine Clarke" userId="fa013358-e071-4dee-acdc-f881014d2dec" providerId="ADAL" clId="{B6738752-787F-4A14-9043-DA79C4FB64DC}" dt="2021-11-23T11:40:29.510" v="4" actId="478"/>
        <pc:sldMkLst>
          <pc:docMk/>
          <pc:sldMk cId="1664197085" sldId="265"/>
        </pc:sldMkLst>
        <pc:picChg chg="del">
          <ac:chgData name="Channine Clarke" userId="fa013358-e071-4dee-acdc-f881014d2dec" providerId="ADAL" clId="{B6738752-787F-4A14-9043-DA79C4FB64DC}" dt="2021-11-23T11:40:29.510" v="4" actId="478"/>
          <ac:picMkLst>
            <pc:docMk/>
            <pc:sldMk cId="1664197085" sldId="265"/>
            <ac:picMk id="6" creationId="{415C277E-DF2F-4E94-9FBC-8CA06DDE6BEA}"/>
          </ac:picMkLst>
        </pc:picChg>
      </pc:sldChg>
      <pc:sldChg chg="delSp mod">
        <pc:chgData name="Channine Clarke" userId="fa013358-e071-4dee-acdc-f881014d2dec" providerId="ADAL" clId="{B6738752-787F-4A14-9043-DA79C4FB64DC}" dt="2021-11-23T11:40:46.444" v="7" actId="478"/>
        <pc:sldMkLst>
          <pc:docMk/>
          <pc:sldMk cId="4165543931" sldId="266"/>
        </pc:sldMkLst>
        <pc:picChg chg="del">
          <ac:chgData name="Channine Clarke" userId="fa013358-e071-4dee-acdc-f881014d2dec" providerId="ADAL" clId="{B6738752-787F-4A14-9043-DA79C4FB64DC}" dt="2021-11-23T11:40:44.809" v="6" actId="478"/>
          <ac:picMkLst>
            <pc:docMk/>
            <pc:sldMk cId="4165543931" sldId="266"/>
            <ac:picMk id="8" creationId="{E4BE9619-4944-4DD7-9C50-E6D01E1D6752}"/>
          </ac:picMkLst>
        </pc:picChg>
        <pc:picChg chg="del">
          <ac:chgData name="Channine Clarke" userId="fa013358-e071-4dee-acdc-f881014d2dec" providerId="ADAL" clId="{B6738752-787F-4A14-9043-DA79C4FB64DC}" dt="2021-11-23T11:40:46.444" v="7" actId="478"/>
          <ac:picMkLst>
            <pc:docMk/>
            <pc:sldMk cId="4165543931" sldId="266"/>
            <ac:picMk id="9" creationId="{8CC6BA1A-1D85-4058-B688-E8406BDE0B30}"/>
          </ac:picMkLst>
        </pc:picChg>
      </pc:sldChg>
      <pc:sldChg chg="delSp mod delAnim">
        <pc:chgData name="Channine Clarke" userId="fa013358-e071-4dee-acdc-f881014d2dec" providerId="ADAL" clId="{B6738752-787F-4A14-9043-DA79C4FB64DC}" dt="2021-11-23T11:41:20.446" v="10" actId="478"/>
        <pc:sldMkLst>
          <pc:docMk/>
          <pc:sldMk cId="2838077314" sldId="269"/>
        </pc:sldMkLst>
        <pc:picChg chg="del">
          <ac:chgData name="Channine Clarke" userId="fa013358-e071-4dee-acdc-f881014d2dec" providerId="ADAL" clId="{B6738752-787F-4A14-9043-DA79C4FB64DC}" dt="2021-11-23T11:41:20.446" v="10" actId="478"/>
          <ac:picMkLst>
            <pc:docMk/>
            <pc:sldMk cId="2838077314" sldId="269"/>
            <ac:picMk id="8" creationId="{244FDAE1-6304-4BAD-A899-6E43A1F40F5D}"/>
          </ac:picMkLst>
        </pc:picChg>
      </pc:sldChg>
      <pc:sldChg chg="del">
        <pc:chgData name="Channine Clarke" userId="fa013358-e071-4dee-acdc-f881014d2dec" providerId="ADAL" clId="{B6738752-787F-4A14-9043-DA79C4FB64DC}" dt="2021-11-23T11:39:46.965" v="2" actId="47"/>
        <pc:sldMkLst>
          <pc:docMk/>
          <pc:sldMk cId="1506404319" sldId="275"/>
        </pc:sldMkLst>
      </pc:sldChg>
      <pc:sldChg chg="del">
        <pc:chgData name="Channine Clarke" userId="fa013358-e071-4dee-acdc-f881014d2dec" providerId="ADAL" clId="{B6738752-787F-4A14-9043-DA79C4FB64DC}" dt="2021-11-23T11:39:13.513" v="0" actId="47"/>
        <pc:sldMkLst>
          <pc:docMk/>
          <pc:sldMk cId="137316635" sldId="276"/>
        </pc:sldMkLst>
      </pc:sldChg>
      <pc:sldChg chg="del">
        <pc:chgData name="Channine Clarke" userId="fa013358-e071-4dee-acdc-f881014d2dec" providerId="ADAL" clId="{B6738752-787F-4A14-9043-DA79C4FB64DC}" dt="2021-11-23T11:40:35.434" v="5" actId="47"/>
        <pc:sldMkLst>
          <pc:docMk/>
          <pc:sldMk cId="335655716" sldId="277"/>
        </pc:sldMkLst>
      </pc:sldChg>
      <pc:sldChg chg="del">
        <pc:chgData name="Channine Clarke" userId="fa013358-e071-4dee-acdc-f881014d2dec" providerId="ADAL" clId="{B6738752-787F-4A14-9043-DA79C4FB64DC}" dt="2021-11-23T11:39:16.530" v="1" actId="47"/>
        <pc:sldMkLst>
          <pc:docMk/>
          <pc:sldMk cId="3837042351" sldId="278"/>
        </pc:sldMkLst>
      </pc:sldChg>
      <pc:sldChg chg="del">
        <pc:chgData name="Channine Clarke" userId="fa013358-e071-4dee-acdc-f881014d2dec" providerId="ADAL" clId="{B6738752-787F-4A14-9043-DA79C4FB64DC}" dt="2021-11-23T11:41:16.804" v="9" actId="47"/>
        <pc:sldMkLst>
          <pc:docMk/>
          <pc:sldMk cId="2670757892" sldId="281"/>
        </pc:sldMkLst>
      </pc:sldChg>
      <pc:sldChg chg="del">
        <pc:chgData name="Channine Clarke" userId="fa013358-e071-4dee-acdc-f881014d2dec" providerId="ADAL" clId="{B6738752-787F-4A14-9043-DA79C4FB64DC}" dt="2021-11-23T11:39:49.153" v="3" actId="47"/>
        <pc:sldMkLst>
          <pc:docMk/>
          <pc:sldMk cId="3369852404" sldId="28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B977A-AECD-4D1D-A2B3-4AAEA13497F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A8018B2-8116-4C5B-8F18-BBDA2BC06C22}">
      <dgm:prSet/>
      <dgm:spPr/>
      <dgm:t>
        <a:bodyPr/>
        <a:lstStyle/>
        <a:p>
          <a:r>
            <a:rPr lang="en-US"/>
            <a:t>About me…</a:t>
          </a:r>
        </a:p>
      </dgm:t>
    </dgm:pt>
    <dgm:pt modelId="{25BD1CB5-7AFB-426E-AF04-D8DF0F4972F3}" type="parTrans" cxnId="{ADA9A6B7-6469-450A-9529-D8F41716D365}">
      <dgm:prSet/>
      <dgm:spPr/>
      <dgm:t>
        <a:bodyPr/>
        <a:lstStyle/>
        <a:p>
          <a:endParaRPr lang="en-US"/>
        </a:p>
      </dgm:t>
    </dgm:pt>
    <dgm:pt modelId="{CEA6B896-5BC3-467A-9AC9-15F577ACC664}" type="sibTrans" cxnId="{ADA9A6B7-6469-450A-9529-D8F41716D365}">
      <dgm:prSet/>
      <dgm:spPr/>
      <dgm:t>
        <a:bodyPr/>
        <a:lstStyle/>
        <a:p>
          <a:endParaRPr lang="en-US"/>
        </a:p>
      </dgm:t>
    </dgm:pt>
    <dgm:pt modelId="{FAFEDDD6-72F1-47B1-BA59-C241B8BCCAAD}">
      <dgm:prSet/>
      <dgm:spPr/>
      <dgm:t>
        <a:bodyPr/>
        <a:lstStyle/>
        <a:p>
          <a:r>
            <a:rPr lang="en-US" dirty="0"/>
            <a:t>About </a:t>
          </a:r>
          <a:r>
            <a:rPr lang="en-US" dirty="0">
              <a:solidFill>
                <a:srgbClr val="0070C0"/>
              </a:solidFill>
            </a:rPr>
            <a:t>b</a:t>
          </a:r>
          <a:r>
            <a:rPr lang="en-US" dirty="0">
              <a:solidFill>
                <a:srgbClr val="FFC000"/>
              </a:solidFill>
            </a:rPr>
            <a:t>O</a:t>
          </a:r>
          <a:r>
            <a:rPr lang="en-US" dirty="0">
              <a:solidFill>
                <a:srgbClr val="0070C0"/>
              </a:solidFill>
            </a:rPr>
            <a:t>unce</a:t>
          </a:r>
          <a:r>
            <a:rPr lang="en-US" dirty="0">
              <a:solidFill>
                <a:srgbClr val="FFC000"/>
              </a:solidFill>
            </a:rPr>
            <a:t>T</a:t>
          </a:r>
        </a:p>
      </dgm:t>
    </dgm:pt>
    <dgm:pt modelId="{F8B22D2C-C0AB-4FB9-89DD-1308542BA21E}" type="parTrans" cxnId="{0E92A2B1-8C9D-4FB7-BEAD-A8D1AC5F9218}">
      <dgm:prSet/>
      <dgm:spPr/>
      <dgm:t>
        <a:bodyPr/>
        <a:lstStyle/>
        <a:p>
          <a:endParaRPr lang="en-US"/>
        </a:p>
      </dgm:t>
    </dgm:pt>
    <dgm:pt modelId="{98D49402-6876-43AD-BC35-97BB9ECE55F6}" type="sibTrans" cxnId="{0E92A2B1-8C9D-4FB7-BEAD-A8D1AC5F9218}">
      <dgm:prSet/>
      <dgm:spPr/>
      <dgm:t>
        <a:bodyPr/>
        <a:lstStyle/>
        <a:p>
          <a:endParaRPr lang="en-US"/>
        </a:p>
      </dgm:t>
    </dgm:pt>
    <dgm:pt modelId="{C2009A99-27FA-4039-89E8-E90CE9547627}">
      <dgm:prSet/>
      <dgm:spPr/>
      <dgm:t>
        <a:bodyPr/>
        <a:lstStyle/>
        <a:p>
          <a:r>
            <a:rPr lang="en-US" dirty="0"/>
            <a:t>About rebound therapy &amp; therapeutic play… </a:t>
          </a:r>
        </a:p>
      </dgm:t>
    </dgm:pt>
    <dgm:pt modelId="{E00A5870-8DE0-4D01-B99E-9256E0BF14E3}" type="parTrans" cxnId="{5AAE7460-9D62-45F7-9684-55ED653533A2}">
      <dgm:prSet/>
      <dgm:spPr/>
      <dgm:t>
        <a:bodyPr/>
        <a:lstStyle/>
        <a:p>
          <a:endParaRPr lang="en-US"/>
        </a:p>
      </dgm:t>
    </dgm:pt>
    <dgm:pt modelId="{509C40B0-A894-4A4C-854F-06B27FFE3D6D}" type="sibTrans" cxnId="{5AAE7460-9D62-45F7-9684-55ED653533A2}">
      <dgm:prSet/>
      <dgm:spPr/>
      <dgm:t>
        <a:bodyPr/>
        <a:lstStyle/>
        <a:p>
          <a:endParaRPr lang="en-US"/>
        </a:p>
      </dgm:t>
    </dgm:pt>
    <dgm:pt modelId="{EB6C9DB5-EE48-4D52-AB90-713ECA3839E0}">
      <dgm:prSet/>
      <dgm:spPr/>
      <dgm:t>
        <a:bodyPr/>
        <a:lstStyle/>
        <a:p>
          <a:r>
            <a:rPr lang="en-US"/>
            <a:t>Keep in touch!</a:t>
          </a:r>
        </a:p>
      </dgm:t>
    </dgm:pt>
    <dgm:pt modelId="{53CFCD74-384D-4CEE-A67D-8246F99B43E5}" type="parTrans" cxnId="{F65F504A-19E5-4D85-B325-3706C396CBC3}">
      <dgm:prSet/>
      <dgm:spPr/>
      <dgm:t>
        <a:bodyPr/>
        <a:lstStyle/>
        <a:p>
          <a:endParaRPr lang="en-US"/>
        </a:p>
      </dgm:t>
    </dgm:pt>
    <dgm:pt modelId="{50E18574-2F23-494B-84CF-CD0E07B7F3FB}" type="sibTrans" cxnId="{F65F504A-19E5-4D85-B325-3706C396CBC3}">
      <dgm:prSet/>
      <dgm:spPr/>
      <dgm:t>
        <a:bodyPr/>
        <a:lstStyle/>
        <a:p>
          <a:endParaRPr lang="en-US"/>
        </a:p>
      </dgm:t>
    </dgm:pt>
    <dgm:pt modelId="{CB08ACB0-0D56-4590-9446-5306E3F09F91}">
      <dgm:prSet/>
      <dgm:spPr/>
      <dgm:t>
        <a:bodyPr/>
        <a:lstStyle/>
        <a:p>
          <a:r>
            <a:rPr lang="en-US" dirty="0"/>
            <a:t>Social Enterprise – The future of OT </a:t>
          </a:r>
        </a:p>
      </dgm:t>
    </dgm:pt>
    <dgm:pt modelId="{0538EAB5-7717-48C6-87B1-C1EBD5B26B4B}" type="parTrans" cxnId="{D1893E1E-AF12-4925-A584-F32A1D1FA5A9}">
      <dgm:prSet/>
      <dgm:spPr/>
      <dgm:t>
        <a:bodyPr/>
        <a:lstStyle/>
        <a:p>
          <a:endParaRPr lang="en-GB"/>
        </a:p>
      </dgm:t>
    </dgm:pt>
    <dgm:pt modelId="{8A0D0AA8-619E-4BA1-934B-9546854FBD67}" type="sibTrans" cxnId="{D1893E1E-AF12-4925-A584-F32A1D1FA5A9}">
      <dgm:prSet/>
      <dgm:spPr/>
      <dgm:t>
        <a:bodyPr/>
        <a:lstStyle/>
        <a:p>
          <a:endParaRPr lang="en-GB"/>
        </a:p>
      </dgm:t>
    </dgm:pt>
    <dgm:pt modelId="{F41255FC-C139-4A88-8A4E-F3D6EF862974}" type="pres">
      <dgm:prSet presAssocID="{06AB977A-AECD-4D1D-A2B3-4AAEA13497FF}" presName="vert0" presStyleCnt="0">
        <dgm:presLayoutVars>
          <dgm:dir/>
          <dgm:animOne val="branch"/>
          <dgm:animLvl val="lvl"/>
        </dgm:presLayoutVars>
      </dgm:prSet>
      <dgm:spPr/>
    </dgm:pt>
    <dgm:pt modelId="{12DC5513-557D-4653-A304-06AC510890C5}" type="pres">
      <dgm:prSet presAssocID="{BA8018B2-8116-4C5B-8F18-BBDA2BC06C22}" presName="thickLine" presStyleLbl="alignNode1" presStyleIdx="0" presStyleCnt="5"/>
      <dgm:spPr/>
    </dgm:pt>
    <dgm:pt modelId="{02AC8EFF-FADF-40C6-A13F-B57EC64E565D}" type="pres">
      <dgm:prSet presAssocID="{BA8018B2-8116-4C5B-8F18-BBDA2BC06C22}" presName="horz1" presStyleCnt="0"/>
      <dgm:spPr/>
    </dgm:pt>
    <dgm:pt modelId="{434256F6-9CC8-4F0B-BFEC-7624D00C2D25}" type="pres">
      <dgm:prSet presAssocID="{BA8018B2-8116-4C5B-8F18-BBDA2BC06C22}" presName="tx1" presStyleLbl="revTx" presStyleIdx="0" presStyleCnt="5"/>
      <dgm:spPr/>
    </dgm:pt>
    <dgm:pt modelId="{F00B1345-C161-4699-89A9-0994D57675AA}" type="pres">
      <dgm:prSet presAssocID="{BA8018B2-8116-4C5B-8F18-BBDA2BC06C22}" presName="vert1" presStyleCnt="0"/>
      <dgm:spPr/>
    </dgm:pt>
    <dgm:pt modelId="{27B2E163-CD95-4694-8E06-7E7833E773DF}" type="pres">
      <dgm:prSet presAssocID="{FAFEDDD6-72F1-47B1-BA59-C241B8BCCAAD}" presName="thickLine" presStyleLbl="alignNode1" presStyleIdx="1" presStyleCnt="5"/>
      <dgm:spPr/>
    </dgm:pt>
    <dgm:pt modelId="{59DF2C7E-03F4-46CF-8627-5D7F9036A615}" type="pres">
      <dgm:prSet presAssocID="{FAFEDDD6-72F1-47B1-BA59-C241B8BCCAAD}" presName="horz1" presStyleCnt="0"/>
      <dgm:spPr/>
    </dgm:pt>
    <dgm:pt modelId="{014CC822-2712-4C7B-A8E7-67CA8B37062B}" type="pres">
      <dgm:prSet presAssocID="{FAFEDDD6-72F1-47B1-BA59-C241B8BCCAAD}" presName="tx1" presStyleLbl="revTx" presStyleIdx="1" presStyleCnt="5"/>
      <dgm:spPr/>
    </dgm:pt>
    <dgm:pt modelId="{060A5468-94D2-4D3E-9556-D4B6199FCDD3}" type="pres">
      <dgm:prSet presAssocID="{FAFEDDD6-72F1-47B1-BA59-C241B8BCCAAD}" presName="vert1" presStyleCnt="0"/>
      <dgm:spPr/>
    </dgm:pt>
    <dgm:pt modelId="{3E12C680-E5F2-4E0C-A311-FACD6342DB56}" type="pres">
      <dgm:prSet presAssocID="{C2009A99-27FA-4039-89E8-E90CE9547627}" presName="thickLine" presStyleLbl="alignNode1" presStyleIdx="2" presStyleCnt="5"/>
      <dgm:spPr/>
    </dgm:pt>
    <dgm:pt modelId="{1286A817-116E-4B23-8A66-406B14E0B207}" type="pres">
      <dgm:prSet presAssocID="{C2009A99-27FA-4039-89E8-E90CE9547627}" presName="horz1" presStyleCnt="0"/>
      <dgm:spPr/>
    </dgm:pt>
    <dgm:pt modelId="{B6C2D3F0-A446-4A84-8933-09E3064D1CD6}" type="pres">
      <dgm:prSet presAssocID="{C2009A99-27FA-4039-89E8-E90CE9547627}" presName="tx1" presStyleLbl="revTx" presStyleIdx="2" presStyleCnt="5"/>
      <dgm:spPr/>
    </dgm:pt>
    <dgm:pt modelId="{4D92AFA1-0A0B-44A4-B870-249E86CB82E4}" type="pres">
      <dgm:prSet presAssocID="{C2009A99-27FA-4039-89E8-E90CE9547627}" presName="vert1" presStyleCnt="0"/>
      <dgm:spPr/>
    </dgm:pt>
    <dgm:pt modelId="{1A0FB8EB-C596-4345-AAE5-0A673D3EDC08}" type="pres">
      <dgm:prSet presAssocID="{CB08ACB0-0D56-4590-9446-5306E3F09F91}" presName="thickLine" presStyleLbl="alignNode1" presStyleIdx="3" presStyleCnt="5"/>
      <dgm:spPr/>
    </dgm:pt>
    <dgm:pt modelId="{266BC74E-A34E-475E-8A3B-8EE2817712F6}" type="pres">
      <dgm:prSet presAssocID="{CB08ACB0-0D56-4590-9446-5306E3F09F91}" presName="horz1" presStyleCnt="0"/>
      <dgm:spPr/>
    </dgm:pt>
    <dgm:pt modelId="{642DC90C-2B50-489F-8D79-99B792DD57A4}" type="pres">
      <dgm:prSet presAssocID="{CB08ACB0-0D56-4590-9446-5306E3F09F91}" presName="tx1" presStyleLbl="revTx" presStyleIdx="3" presStyleCnt="5"/>
      <dgm:spPr/>
    </dgm:pt>
    <dgm:pt modelId="{7C02F65F-5444-4ADD-939C-645DB46584B7}" type="pres">
      <dgm:prSet presAssocID="{CB08ACB0-0D56-4590-9446-5306E3F09F91}" presName="vert1" presStyleCnt="0"/>
      <dgm:spPr/>
    </dgm:pt>
    <dgm:pt modelId="{952C1B1F-1396-4DEA-B17F-7D8CE5ED037E}" type="pres">
      <dgm:prSet presAssocID="{EB6C9DB5-EE48-4D52-AB90-713ECA3839E0}" presName="thickLine" presStyleLbl="alignNode1" presStyleIdx="4" presStyleCnt="5"/>
      <dgm:spPr/>
    </dgm:pt>
    <dgm:pt modelId="{0050CA1D-62B6-4161-B453-A57554E180CA}" type="pres">
      <dgm:prSet presAssocID="{EB6C9DB5-EE48-4D52-AB90-713ECA3839E0}" presName="horz1" presStyleCnt="0"/>
      <dgm:spPr/>
    </dgm:pt>
    <dgm:pt modelId="{CDE11760-1FF7-4157-869A-4179C26438EA}" type="pres">
      <dgm:prSet presAssocID="{EB6C9DB5-EE48-4D52-AB90-713ECA3839E0}" presName="tx1" presStyleLbl="revTx" presStyleIdx="4" presStyleCnt="5"/>
      <dgm:spPr/>
    </dgm:pt>
    <dgm:pt modelId="{89566CA9-E2B7-4538-9D81-101F81D2C88E}" type="pres">
      <dgm:prSet presAssocID="{EB6C9DB5-EE48-4D52-AB90-713ECA3839E0}" presName="vert1" presStyleCnt="0"/>
      <dgm:spPr/>
    </dgm:pt>
  </dgm:ptLst>
  <dgm:cxnLst>
    <dgm:cxn modelId="{D1893E1E-AF12-4925-A584-F32A1D1FA5A9}" srcId="{06AB977A-AECD-4D1D-A2B3-4AAEA13497FF}" destId="{CB08ACB0-0D56-4590-9446-5306E3F09F91}" srcOrd="3" destOrd="0" parTransId="{0538EAB5-7717-48C6-87B1-C1EBD5B26B4B}" sibTransId="{8A0D0AA8-619E-4BA1-934B-9546854FBD67}"/>
    <dgm:cxn modelId="{5AAE7460-9D62-45F7-9684-55ED653533A2}" srcId="{06AB977A-AECD-4D1D-A2B3-4AAEA13497FF}" destId="{C2009A99-27FA-4039-89E8-E90CE9547627}" srcOrd="2" destOrd="0" parTransId="{E00A5870-8DE0-4D01-B99E-9256E0BF14E3}" sibTransId="{509C40B0-A894-4A4C-854F-06B27FFE3D6D}"/>
    <dgm:cxn modelId="{7FBFCF45-3EAB-494C-B462-6542EFFAB48B}" type="presOf" srcId="{BA8018B2-8116-4C5B-8F18-BBDA2BC06C22}" destId="{434256F6-9CC8-4F0B-BFEC-7624D00C2D25}" srcOrd="0" destOrd="0" presId="urn:microsoft.com/office/officeart/2008/layout/LinedList"/>
    <dgm:cxn modelId="{F65F504A-19E5-4D85-B325-3706C396CBC3}" srcId="{06AB977A-AECD-4D1D-A2B3-4AAEA13497FF}" destId="{EB6C9DB5-EE48-4D52-AB90-713ECA3839E0}" srcOrd="4" destOrd="0" parTransId="{53CFCD74-384D-4CEE-A67D-8246F99B43E5}" sibTransId="{50E18574-2F23-494B-84CF-CD0E07B7F3FB}"/>
    <dgm:cxn modelId="{3BC7697C-333E-42AC-B3E1-34CD5B862EC8}" type="presOf" srcId="{FAFEDDD6-72F1-47B1-BA59-C241B8BCCAAD}" destId="{014CC822-2712-4C7B-A8E7-67CA8B37062B}" srcOrd="0" destOrd="0" presId="urn:microsoft.com/office/officeart/2008/layout/LinedList"/>
    <dgm:cxn modelId="{5DC8F286-5B34-4A98-B91E-BBBF50FFC6AB}" type="presOf" srcId="{EB6C9DB5-EE48-4D52-AB90-713ECA3839E0}" destId="{CDE11760-1FF7-4157-869A-4179C26438EA}" srcOrd="0" destOrd="0" presId="urn:microsoft.com/office/officeart/2008/layout/LinedList"/>
    <dgm:cxn modelId="{A4E0379A-74A8-42E9-B4D7-E969400963FC}" type="presOf" srcId="{06AB977A-AECD-4D1D-A2B3-4AAEA13497FF}" destId="{F41255FC-C139-4A88-8A4E-F3D6EF862974}" srcOrd="0" destOrd="0" presId="urn:microsoft.com/office/officeart/2008/layout/LinedList"/>
    <dgm:cxn modelId="{0E92A2B1-8C9D-4FB7-BEAD-A8D1AC5F9218}" srcId="{06AB977A-AECD-4D1D-A2B3-4AAEA13497FF}" destId="{FAFEDDD6-72F1-47B1-BA59-C241B8BCCAAD}" srcOrd="1" destOrd="0" parTransId="{F8B22D2C-C0AB-4FB9-89DD-1308542BA21E}" sibTransId="{98D49402-6876-43AD-BC35-97BB9ECE55F6}"/>
    <dgm:cxn modelId="{ADA9A6B7-6469-450A-9529-D8F41716D365}" srcId="{06AB977A-AECD-4D1D-A2B3-4AAEA13497FF}" destId="{BA8018B2-8116-4C5B-8F18-BBDA2BC06C22}" srcOrd="0" destOrd="0" parTransId="{25BD1CB5-7AFB-426E-AF04-D8DF0F4972F3}" sibTransId="{CEA6B896-5BC3-467A-9AC9-15F577ACC664}"/>
    <dgm:cxn modelId="{AE74F5C5-202C-452D-84CC-44109601EB14}" type="presOf" srcId="{CB08ACB0-0D56-4590-9446-5306E3F09F91}" destId="{642DC90C-2B50-489F-8D79-99B792DD57A4}" srcOrd="0" destOrd="0" presId="urn:microsoft.com/office/officeart/2008/layout/LinedList"/>
    <dgm:cxn modelId="{F0E8CEF0-B454-4574-824B-AAD10AB52DDD}" type="presOf" srcId="{C2009A99-27FA-4039-89E8-E90CE9547627}" destId="{B6C2D3F0-A446-4A84-8933-09E3064D1CD6}" srcOrd="0" destOrd="0" presId="urn:microsoft.com/office/officeart/2008/layout/LinedList"/>
    <dgm:cxn modelId="{125B62D4-6A4B-4B20-A258-67C0C0097B6C}" type="presParOf" srcId="{F41255FC-C139-4A88-8A4E-F3D6EF862974}" destId="{12DC5513-557D-4653-A304-06AC510890C5}" srcOrd="0" destOrd="0" presId="urn:microsoft.com/office/officeart/2008/layout/LinedList"/>
    <dgm:cxn modelId="{09F4CB4D-2272-4163-B970-60CC65715007}" type="presParOf" srcId="{F41255FC-C139-4A88-8A4E-F3D6EF862974}" destId="{02AC8EFF-FADF-40C6-A13F-B57EC64E565D}" srcOrd="1" destOrd="0" presId="urn:microsoft.com/office/officeart/2008/layout/LinedList"/>
    <dgm:cxn modelId="{E561395C-01BA-46F9-9226-81BC542E8BDF}" type="presParOf" srcId="{02AC8EFF-FADF-40C6-A13F-B57EC64E565D}" destId="{434256F6-9CC8-4F0B-BFEC-7624D00C2D25}" srcOrd="0" destOrd="0" presId="urn:microsoft.com/office/officeart/2008/layout/LinedList"/>
    <dgm:cxn modelId="{B37E5208-37E2-46B6-BE16-E1A2EE44E7E1}" type="presParOf" srcId="{02AC8EFF-FADF-40C6-A13F-B57EC64E565D}" destId="{F00B1345-C161-4699-89A9-0994D57675AA}" srcOrd="1" destOrd="0" presId="urn:microsoft.com/office/officeart/2008/layout/LinedList"/>
    <dgm:cxn modelId="{03B25861-9680-460D-BAD2-4B66BA48B280}" type="presParOf" srcId="{F41255FC-C139-4A88-8A4E-F3D6EF862974}" destId="{27B2E163-CD95-4694-8E06-7E7833E773DF}" srcOrd="2" destOrd="0" presId="urn:microsoft.com/office/officeart/2008/layout/LinedList"/>
    <dgm:cxn modelId="{AE37B0EF-C18C-40A3-B04C-60DF1944B348}" type="presParOf" srcId="{F41255FC-C139-4A88-8A4E-F3D6EF862974}" destId="{59DF2C7E-03F4-46CF-8627-5D7F9036A615}" srcOrd="3" destOrd="0" presId="urn:microsoft.com/office/officeart/2008/layout/LinedList"/>
    <dgm:cxn modelId="{CD7ECBEA-1690-4316-A860-E71E5FEDAB10}" type="presParOf" srcId="{59DF2C7E-03F4-46CF-8627-5D7F9036A615}" destId="{014CC822-2712-4C7B-A8E7-67CA8B37062B}" srcOrd="0" destOrd="0" presId="urn:microsoft.com/office/officeart/2008/layout/LinedList"/>
    <dgm:cxn modelId="{7034A66A-F1F3-43F3-9567-25B3A4FCB611}" type="presParOf" srcId="{59DF2C7E-03F4-46CF-8627-5D7F9036A615}" destId="{060A5468-94D2-4D3E-9556-D4B6199FCDD3}" srcOrd="1" destOrd="0" presId="urn:microsoft.com/office/officeart/2008/layout/LinedList"/>
    <dgm:cxn modelId="{B3ACD98E-3483-4633-9495-508C4420B114}" type="presParOf" srcId="{F41255FC-C139-4A88-8A4E-F3D6EF862974}" destId="{3E12C680-E5F2-4E0C-A311-FACD6342DB56}" srcOrd="4" destOrd="0" presId="urn:microsoft.com/office/officeart/2008/layout/LinedList"/>
    <dgm:cxn modelId="{73B6A14D-7CE6-443F-BDA3-99B83E10EA59}" type="presParOf" srcId="{F41255FC-C139-4A88-8A4E-F3D6EF862974}" destId="{1286A817-116E-4B23-8A66-406B14E0B207}" srcOrd="5" destOrd="0" presId="urn:microsoft.com/office/officeart/2008/layout/LinedList"/>
    <dgm:cxn modelId="{E4AA4FBC-2C17-4B0B-8113-FDC6783DE953}" type="presParOf" srcId="{1286A817-116E-4B23-8A66-406B14E0B207}" destId="{B6C2D3F0-A446-4A84-8933-09E3064D1CD6}" srcOrd="0" destOrd="0" presId="urn:microsoft.com/office/officeart/2008/layout/LinedList"/>
    <dgm:cxn modelId="{5BB62ABB-8CB3-4B96-83BA-3EF986240B7B}" type="presParOf" srcId="{1286A817-116E-4B23-8A66-406B14E0B207}" destId="{4D92AFA1-0A0B-44A4-B870-249E86CB82E4}" srcOrd="1" destOrd="0" presId="urn:microsoft.com/office/officeart/2008/layout/LinedList"/>
    <dgm:cxn modelId="{8698BE3F-9FF5-4D91-BD88-2F1247EDFA67}" type="presParOf" srcId="{F41255FC-C139-4A88-8A4E-F3D6EF862974}" destId="{1A0FB8EB-C596-4345-AAE5-0A673D3EDC08}" srcOrd="6" destOrd="0" presId="urn:microsoft.com/office/officeart/2008/layout/LinedList"/>
    <dgm:cxn modelId="{1E3140F4-4FFE-4A09-9771-F93818A40FD8}" type="presParOf" srcId="{F41255FC-C139-4A88-8A4E-F3D6EF862974}" destId="{266BC74E-A34E-475E-8A3B-8EE2817712F6}" srcOrd="7" destOrd="0" presId="urn:microsoft.com/office/officeart/2008/layout/LinedList"/>
    <dgm:cxn modelId="{46BD67A4-2D15-42C0-8653-E40D5C83BCE7}" type="presParOf" srcId="{266BC74E-A34E-475E-8A3B-8EE2817712F6}" destId="{642DC90C-2B50-489F-8D79-99B792DD57A4}" srcOrd="0" destOrd="0" presId="urn:microsoft.com/office/officeart/2008/layout/LinedList"/>
    <dgm:cxn modelId="{816F9796-2201-47CC-8EC5-E25CC67554E0}" type="presParOf" srcId="{266BC74E-A34E-475E-8A3B-8EE2817712F6}" destId="{7C02F65F-5444-4ADD-939C-645DB46584B7}" srcOrd="1" destOrd="0" presId="urn:microsoft.com/office/officeart/2008/layout/LinedList"/>
    <dgm:cxn modelId="{4BCA658E-DAA2-4BC9-91B8-B2D38D5C2378}" type="presParOf" srcId="{F41255FC-C139-4A88-8A4E-F3D6EF862974}" destId="{952C1B1F-1396-4DEA-B17F-7D8CE5ED037E}" srcOrd="8" destOrd="0" presId="urn:microsoft.com/office/officeart/2008/layout/LinedList"/>
    <dgm:cxn modelId="{DCE1ADB6-1A76-4CF0-B5C4-3A3ED9F66D4A}" type="presParOf" srcId="{F41255FC-C139-4A88-8A4E-F3D6EF862974}" destId="{0050CA1D-62B6-4161-B453-A57554E180CA}" srcOrd="9" destOrd="0" presId="urn:microsoft.com/office/officeart/2008/layout/LinedList"/>
    <dgm:cxn modelId="{24C99013-E855-4829-9723-2FE5DABB7736}" type="presParOf" srcId="{0050CA1D-62B6-4161-B453-A57554E180CA}" destId="{CDE11760-1FF7-4157-869A-4179C26438EA}" srcOrd="0" destOrd="0" presId="urn:microsoft.com/office/officeart/2008/layout/LinedList"/>
    <dgm:cxn modelId="{65A3AB76-9C6B-4EBB-9BDD-D104DEA54219}" type="presParOf" srcId="{0050CA1D-62B6-4161-B453-A57554E180CA}" destId="{89566CA9-E2B7-4538-9D81-101F81D2C8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C5513-557D-4653-A304-06AC510890C5}">
      <dsp:nvSpPr>
        <dsp:cNvPr id="0" name=""/>
        <dsp:cNvSpPr/>
      </dsp:nvSpPr>
      <dsp:spPr>
        <a:xfrm>
          <a:off x="0" y="60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256F6-9CC8-4F0B-BFEC-7624D00C2D25}">
      <dsp:nvSpPr>
        <dsp:cNvPr id="0" name=""/>
        <dsp:cNvSpPr/>
      </dsp:nvSpPr>
      <dsp:spPr>
        <a:xfrm>
          <a:off x="0" y="60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About me…</a:t>
          </a:r>
        </a:p>
      </dsp:txBody>
      <dsp:txXfrm>
        <a:off x="0" y="600"/>
        <a:ext cx="5641974" cy="984009"/>
      </dsp:txXfrm>
    </dsp:sp>
    <dsp:sp modelId="{27B2E163-CD95-4694-8E06-7E7833E773DF}">
      <dsp:nvSpPr>
        <dsp:cNvPr id="0" name=""/>
        <dsp:cNvSpPr/>
      </dsp:nvSpPr>
      <dsp:spPr>
        <a:xfrm>
          <a:off x="0" y="984610"/>
          <a:ext cx="5641974" cy="0"/>
        </a:xfrm>
        <a:prstGeom prst="line">
          <a:avLst/>
        </a:prstGeom>
        <a:solidFill>
          <a:schemeClr val="accent2">
            <a:hueOff val="-330843"/>
            <a:satOff val="373"/>
            <a:lumOff val="882"/>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CC822-2712-4C7B-A8E7-67CA8B37062B}">
      <dsp:nvSpPr>
        <dsp:cNvPr id="0" name=""/>
        <dsp:cNvSpPr/>
      </dsp:nvSpPr>
      <dsp:spPr>
        <a:xfrm>
          <a:off x="0" y="98461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About </a:t>
          </a:r>
          <a:r>
            <a:rPr lang="en-US" sz="3000" kern="1200" dirty="0">
              <a:solidFill>
                <a:srgbClr val="0070C0"/>
              </a:solidFill>
            </a:rPr>
            <a:t>b</a:t>
          </a:r>
          <a:r>
            <a:rPr lang="en-US" sz="3000" kern="1200" dirty="0">
              <a:solidFill>
                <a:srgbClr val="FFC000"/>
              </a:solidFill>
            </a:rPr>
            <a:t>O</a:t>
          </a:r>
          <a:r>
            <a:rPr lang="en-US" sz="3000" kern="1200" dirty="0">
              <a:solidFill>
                <a:srgbClr val="0070C0"/>
              </a:solidFill>
            </a:rPr>
            <a:t>unce</a:t>
          </a:r>
          <a:r>
            <a:rPr lang="en-US" sz="3000" kern="1200" dirty="0">
              <a:solidFill>
                <a:srgbClr val="FFC000"/>
              </a:solidFill>
            </a:rPr>
            <a:t>T</a:t>
          </a:r>
        </a:p>
      </dsp:txBody>
      <dsp:txXfrm>
        <a:off x="0" y="984610"/>
        <a:ext cx="5641974" cy="984009"/>
      </dsp:txXfrm>
    </dsp:sp>
    <dsp:sp modelId="{3E12C680-E5F2-4E0C-A311-FACD6342DB56}">
      <dsp:nvSpPr>
        <dsp:cNvPr id="0" name=""/>
        <dsp:cNvSpPr/>
      </dsp:nvSpPr>
      <dsp:spPr>
        <a:xfrm>
          <a:off x="0" y="1968620"/>
          <a:ext cx="5641974"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2D3F0-A446-4A84-8933-09E3064D1CD6}">
      <dsp:nvSpPr>
        <dsp:cNvPr id="0" name=""/>
        <dsp:cNvSpPr/>
      </dsp:nvSpPr>
      <dsp:spPr>
        <a:xfrm>
          <a:off x="0" y="196862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About rebound therapy &amp; therapeutic play… </a:t>
          </a:r>
        </a:p>
      </dsp:txBody>
      <dsp:txXfrm>
        <a:off x="0" y="1968620"/>
        <a:ext cx="5641974" cy="984009"/>
      </dsp:txXfrm>
    </dsp:sp>
    <dsp:sp modelId="{1A0FB8EB-C596-4345-AAE5-0A673D3EDC08}">
      <dsp:nvSpPr>
        <dsp:cNvPr id="0" name=""/>
        <dsp:cNvSpPr/>
      </dsp:nvSpPr>
      <dsp:spPr>
        <a:xfrm>
          <a:off x="0" y="2952629"/>
          <a:ext cx="5641974" cy="0"/>
        </a:xfrm>
        <a:prstGeom prst="line">
          <a:avLst/>
        </a:prstGeom>
        <a:solidFill>
          <a:schemeClr val="accent2">
            <a:hueOff val="-992530"/>
            <a:satOff val="1119"/>
            <a:lumOff val="2647"/>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DC90C-2B50-489F-8D79-99B792DD57A4}">
      <dsp:nvSpPr>
        <dsp:cNvPr id="0" name=""/>
        <dsp:cNvSpPr/>
      </dsp:nvSpPr>
      <dsp:spPr>
        <a:xfrm>
          <a:off x="0" y="295262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Social Enterprise – The future of OT </a:t>
          </a:r>
        </a:p>
      </dsp:txBody>
      <dsp:txXfrm>
        <a:off x="0" y="2952629"/>
        <a:ext cx="5641974" cy="984009"/>
      </dsp:txXfrm>
    </dsp:sp>
    <dsp:sp modelId="{952C1B1F-1396-4DEA-B17F-7D8CE5ED037E}">
      <dsp:nvSpPr>
        <dsp:cNvPr id="0" name=""/>
        <dsp:cNvSpPr/>
      </dsp:nvSpPr>
      <dsp:spPr>
        <a:xfrm>
          <a:off x="0" y="3936639"/>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11760-1FF7-4157-869A-4179C26438EA}">
      <dsp:nvSpPr>
        <dsp:cNvPr id="0" name=""/>
        <dsp:cNvSpPr/>
      </dsp:nvSpPr>
      <dsp:spPr>
        <a:xfrm>
          <a:off x="0" y="393663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Keep in touch!</a:t>
          </a:r>
        </a:p>
      </dsp:txBody>
      <dsp:txXfrm>
        <a:off x="0" y="3936639"/>
        <a:ext cx="5641974" cy="9840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08489-A445-48A1-979A-BDBF50A2BDBC}" type="datetimeFigureOut">
              <a:rPr lang="en-GB" smtClean="0"/>
              <a:t>23/11/2021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26EC2-CF95-4D2D-B0D0-FE10DB097CFC}" type="slidenum">
              <a:rPr lang="en-GB" smtClean="0"/>
              <a:t>‹#›</a:t>
            </a:fld>
            <a:endParaRPr lang="en-GB"/>
          </a:p>
        </p:txBody>
      </p:sp>
    </p:spTree>
    <p:extLst>
      <p:ext uri="{BB962C8B-B14F-4D97-AF65-F5344CB8AC3E}">
        <p14:creationId xmlns:p14="http://schemas.microsoft.com/office/powerpoint/2010/main" val="222759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26EC2-CF95-4D2D-B0D0-FE10DB097CFC}" type="slidenum">
              <a:rPr lang="en-GB" smtClean="0"/>
              <a:t>1</a:t>
            </a:fld>
            <a:endParaRPr lang="en-GB"/>
          </a:p>
        </p:txBody>
      </p:sp>
    </p:spTree>
    <p:extLst>
      <p:ext uri="{BB962C8B-B14F-4D97-AF65-F5344CB8AC3E}">
        <p14:creationId xmlns:p14="http://schemas.microsoft.com/office/powerpoint/2010/main" val="73144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26EC2-CF95-4D2D-B0D0-FE10DB097CFC}" type="slidenum">
              <a:rPr lang="en-GB" smtClean="0"/>
              <a:t>2</a:t>
            </a:fld>
            <a:endParaRPr lang="en-GB"/>
          </a:p>
        </p:txBody>
      </p:sp>
    </p:spTree>
    <p:extLst>
      <p:ext uri="{BB962C8B-B14F-4D97-AF65-F5344CB8AC3E}">
        <p14:creationId xmlns:p14="http://schemas.microsoft.com/office/powerpoint/2010/main" val="158713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Summarise this slide – just to give an overview about me and my roles.</a:t>
            </a:r>
          </a:p>
          <a:p>
            <a:r>
              <a:rPr lang="en-GB"/>
              <a:t>-When I do presentations like this I am usually trying to ‘convince’ people why I am in independent practice so young. Within the business world, this is something that is praised and has been noted as being better (hence winning awards) but often not praised within OT world.</a:t>
            </a:r>
          </a:p>
        </p:txBody>
      </p:sp>
      <p:sp>
        <p:nvSpPr>
          <p:cNvPr id="4" name="Slide Number Placeholder 3"/>
          <p:cNvSpPr>
            <a:spLocks noGrp="1"/>
          </p:cNvSpPr>
          <p:nvPr>
            <p:ph type="sldNum" sz="quarter" idx="5"/>
          </p:nvPr>
        </p:nvSpPr>
        <p:spPr/>
        <p:txBody>
          <a:bodyPr/>
          <a:lstStyle/>
          <a:p>
            <a:fld id="{52826EC2-CF95-4D2D-B0D0-FE10DB097CFC}" type="slidenum">
              <a:rPr lang="en-GB" smtClean="0"/>
              <a:t>3</a:t>
            </a:fld>
            <a:endParaRPr lang="en-GB"/>
          </a:p>
        </p:txBody>
      </p:sp>
    </p:spTree>
    <p:extLst>
      <p:ext uri="{BB962C8B-B14F-4D97-AF65-F5344CB8AC3E}">
        <p14:creationId xmlns:p14="http://schemas.microsoft.com/office/powerpoint/2010/main" val="245855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26EC2-CF95-4D2D-B0D0-FE10DB097CFC}" type="slidenum">
              <a:rPr lang="en-GB" smtClean="0"/>
              <a:t>4</a:t>
            </a:fld>
            <a:endParaRPr lang="en-GB"/>
          </a:p>
        </p:txBody>
      </p:sp>
    </p:spTree>
    <p:extLst>
      <p:ext uri="{BB962C8B-B14F-4D97-AF65-F5344CB8AC3E}">
        <p14:creationId xmlns:p14="http://schemas.microsoft.com/office/powerpoint/2010/main" val="30455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26EC2-CF95-4D2D-B0D0-FE10DB097CFC}" type="slidenum">
              <a:rPr lang="en-GB" smtClean="0"/>
              <a:t>5</a:t>
            </a:fld>
            <a:endParaRPr lang="en-GB"/>
          </a:p>
        </p:txBody>
      </p:sp>
    </p:spTree>
    <p:extLst>
      <p:ext uri="{BB962C8B-B14F-4D97-AF65-F5344CB8AC3E}">
        <p14:creationId xmlns:p14="http://schemas.microsoft.com/office/powerpoint/2010/main" val="266874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26EC2-CF95-4D2D-B0D0-FE10DB097CFC}" type="slidenum">
              <a:rPr lang="en-GB" smtClean="0"/>
              <a:t>6</a:t>
            </a:fld>
            <a:endParaRPr lang="en-GB"/>
          </a:p>
        </p:txBody>
      </p:sp>
    </p:spTree>
    <p:extLst>
      <p:ext uri="{BB962C8B-B14F-4D97-AF65-F5344CB8AC3E}">
        <p14:creationId xmlns:p14="http://schemas.microsoft.com/office/powerpoint/2010/main" val="108575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26EC2-CF95-4D2D-B0D0-FE10DB097CFC}" type="slidenum">
              <a:rPr lang="en-GB" smtClean="0"/>
              <a:t>10</a:t>
            </a:fld>
            <a:endParaRPr lang="en-GB"/>
          </a:p>
        </p:txBody>
      </p:sp>
    </p:spTree>
    <p:extLst>
      <p:ext uri="{BB962C8B-B14F-4D97-AF65-F5344CB8AC3E}">
        <p14:creationId xmlns:p14="http://schemas.microsoft.com/office/powerpoint/2010/main" val="16098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26EC2-CF95-4D2D-B0D0-FE10DB097CFC}" type="slidenum">
              <a:rPr lang="en-GB" smtClean="0"/>
              <a:t>11</a:t>
            </a:fld>
            <a:endParaRPr lang="en-GB"/>
          </a:p>
        </p:txBody>
      </p:sp>
    </p:spTree>
    <p:extLst>
      <p:ext uri="{BB962C8B-B14F-4D97-AF65-F5344CB8AC3E}">
        <p14:creationId xmlns:p14="http://schemas.microsoft.com/office/powerpoint/2010/main" val="208427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26EC2-CF95-4D2D-B0D0-FE10DB097CFC}" type="slidenum">
              <a:rPr lang="en-GB" smtClean="0"/>
              <a:t>13</a:t>
            </a:fld>
            <a:endParaRPr lang="en-GB"/>
          </a:p>
        </p:txBody>
      </p:sp>
    </p:spTree>
    <p:extLst>
      <p:ext uri="{BB962C8B-B14F-4D97-AF65-F5344CB8AC3E}">
        <p14:creationId xmlns:p14="http://schemas.microsoft.com/office/powerpoint/2010/main" val="24242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D6F50B89-EBF0-4C55-AAD7-426E4D07146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292F6-099E-4F37-97CE-018682A0C87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07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50B89-EBF0-4C55-AAD7-426E4D07146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292F6-099E-4F37-97CE-018682A0C87D}" type="slidenum">
              <a:rPr lang="en-GB" smtClean="0"/>
              <a:t>‹#›</a:t>
            </a:fld>
            <a:endParaRPr lang="en-GB"/>
          </a:p>
        </p:txBody>
      </p:sp>
    </p:spTree>
    <p:extLst>
      <p:ext uri="{BB962C8B-B14F-4D97-AF65-F5344CB8AC3E}">
        <p14:creationId xmlns:p14="http://schemas.microsoft.com/office/powerpoint/2010/main" val="403240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50B89-EBF0-4C55-AAD7-426E4D07146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292F6-099E-4F37-97CE-018682A0C87D}"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91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50B89-EBF0-4C55-AAD7-426E4D07146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292F6-099E-4F37-97CE-018682A0C87D}" type="slidenum">
              <a:rPr lang="en-GB" smtClean="0"/>
              <a:t>‹#›</a:t>
            </a:fld>
            <a:endParaRPr lang="en-GB"/>
          </a:p>
        </p:txBody>
      </p:sp>
    </p:spTree>
    <p:extLst>
      <p:ext uri="{BB962C8B-B14F-4D97-AF65-F5344CB8AC3E}">
        <p14:creationId xmlns:p14="http://schemas.microsoft.com/office/powerpoint/2010/main" val="220021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50B89-EBF0-4C55-AAD7-426E4D07146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292F6-099E-4F37-97CE-018682A0C87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06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F50B89-EBF0-4C55-AAD7-426E4D07146D}"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292F6-099E-4F37-97CE-018682A0C87D}" type="slidenum">
              <a:rPr lang="en-GB" smtClean="0"/>
              <a:t>‹#›</a:t>
            </a:fld>
            <a:endParaRPr lang="en-GB"/>
          </a:p>
        </p:txBody>
      </p:sp>
    </p:spTree>
    <p:extLst>
      <p:ext uri="{BB962C8B-B14F-4D97-AF65-F5344CB8AC3E}">
        <p14:creationId xmlns:p14="http://schemas.microsoft.com/office/powerpoint/2010/main" val="297862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F50B89-EBF0-4C55-AAD7-426E4D07146D}" type="datetimeFigureOut">
              <a:rPr lang="en-GB" smtClean="0"/>
              <a:t>23/11/2021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5292F6-099E-4F37-97CE-018682A0C87D}" type="slidenum">
              <a:rPr lang="en-GB" smtClean="0"/>
              <a:t>‹#›</a:t>
            </a:fld>
            <a:endParaRPr lang="en-GB"/>
          </a:p>
        </p:txBody>
      </p:sp>
    </p:spTree>
    <p:extLst>
      <p:ext uri="{BB962C8B-B14F-4D97-AF65-F5344CB8AC3E}">
        <p14:creationId xmlns:p14="http://schemas.microsoft.com/office/powerpoint/2010/main" val="238594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F50B89-EBF0-4C55-AAD7-426E4D07146D}" type="datetimeFigureOut">
              <a:rPr lang="en-GB" smtClean="0"/>
              <a:t>23/11/2021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5292F6-099E-4F37-97CE-018682A0C87D}" type="slidenum">
              <a:rPr lang="en-GB" smtClean="0"/>
              <a:t>‹#›</a:t>
            </a:fld>
            <a:endParaRPr lang="en-GB"/>
          </a:p>
        </p:txBody>
      </p:sp>
    </p:spTree>
    <p:extLst>
      <p:ext uri="{BB962C8B-B14F-4D97-AF65-F5344CB8AC3E}">
        <p14:creationId xmlns:p14="http://schemas.microsoft.com/office/powerpoint/2010/main" val="330371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50B89-EBF0-4C55-AAD7-426E4D07146D}" type="datetimeFigureOut">
              <a:rPr lang="en-GB" smtClean="0"/>
              <a:t>23/11/2021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5292F6-099E-4F37-97CE-018682A0C87D}" type="slidenum">
              <a:rPr lang="en-GB" smtClean="0"/>
              <a:t>‹#›</a:t>
            </a:fld>
            <a:endParaRPr lang="en-GB"/>
          </a:p>
        </p:txBody>
      </p:sp>
    </p:spTree>
    <p:extLst>
      <p:ext uri="{BB962C8B-B14F-4D97-AF65-F5344CB8AC3E}">
        <p14:creationId xmlns:p14="http://schemas.microsoft.com/office/powerpoint/2010/main" val="168896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F50B89-EBF0-4C55-AAD7-426E4D07146D}"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292F6-099E-4F37-97CE-018682A0C87D}" type="slidenum">
              <a:rPr lang="en-GB" smtClean="0"/>
              <a:t>‹#›</a:t>
            </a:fld>
            <a:endParaRPr lang="en-GB"/>
          </a:p>
        </p:txBody>
      </p:sp>
    </p:spTree>
    <p:extLst>
      <p:ext uri="{BB962C8B-B14F-4D97-AF65-F5344CB8AC3E}">
        <p14:creationId xmlns:p14="http://schemas.microsoft.com/office/powerpoint/2010/main" val="212537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50B89-EBF0-4C55-AAD7-426E4D07146D}"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292F6-099E-4F37-97CE-018682A0C87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81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6F50B89-EBF0-4C55-AAD7-426E4D07146D}" type="datetimeFigureOut">
              <a:rPr lang="en-GB" smtClean="0"/>
              <a:t>23/11/2021</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5292F6-099E-4F37-97CE-018682A0C87D}"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134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ouncet.com/2021/05/13/social-enterprise-the-future-of-occupational-therapy-callums-msc-journe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ouncet.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callum@bouncet.co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sp.org.uk/system/files/safe_practice_in_rebound_therapy_01_10_16_0.pdf" TargetMode="External"/><Relationship Id="rId2" Type="http://schemas.openxmlformats.org/officeDocument/2006/relationships/hyperlink" Target="https://bouncet.com/2020/09/21/defining-rebound-therapy-where-it-fits-within-occupational-therap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16B-E8BA-4EC2-BCFA-081296E776C5}"/>
              </a:ext>
            </a:extLst>
          </p:cNvPr>
          <p:cNvSpPr>
            <a:spLocks noGrp="1"/>
          </p:cNvSpPr>
          <p:nvPr>
            <p:ph type="ctrTitle"/>
          </p:nvPr>
        </p:nvSpPr>
        <p:spPr>
          <a:xfrm>
            <a:off x="457200" y="4999932"/>
            <a:ext cx="7772400" cy="1463040"/>
          </a:xfrm>
        </p:spPr>
        <p:txBody>
          <a:bodyPr>
            <a:normAutofit/>
          </a:bodyPr>
          <a:lstStyle/>
          <a:p>
            <a:r>
              <a:rPr lang="en-GB"/>
              <a:t>Callum MacKinnon</a:t>
            </a:r>
          </a:p>
        </p:txBody>
      </p:sp>
      <p:sp>
        <p:nvSpPr>
          <p:cNvPr id="3" name="Subtitle 2">
            <a:extLst>
              <a:ext uri="{FF2B5EF4-FFF2-40B4-BE49-F238E27FC236}">
                <a16:creationId xmlns:a16="http://schemas.microsoft.com/office/drawing/2014/main" id="{AB54D3AC-E064-49B7-92F7-D1CC7DDE8C48}"/>
              </a:ext>
            </a:extLst>
          </p:cNvPr>
          <p:cNvSpPr>
            <a:spLocks noGrp="1"/>
          </p:cNvSpPr>
          <p:nvPr>
            <p:ph type="subTitle" idx="1"/>
          </p:nvPr>
        </p:nvSpPr>
        <p:spPr>
          <a:xfrm>
            <a:off x="8610600" y="4960137"/>
            <a:ext cx="3200400" cy="1463040"/>
          </a:xfrm>
        </p:spPr>
        <p:txBody>
          <a:bodyPr>
            <a:normAutofit/>
          </a:bodyPr>
          <a:lstStyle/>
          <a:p>
            <a:pPr>
              <a:lnSpc>
                <a:spcPct val="90000"/>
              </a:lnSpc>
            </a:pPr>
            <a:r>
              <a:rPr lang="en-GB" b="1" dirty="0">
                <a:solidFill>
                  <a:srgbClr val="FFC000"/>
                </a:solidFill>
              </a:rPr>
              <a:t>Founder &amp; Occupational Therapy Lead</a:t>
            </a:r>
            <a:br>
              <a:rPr lang="en-GB" dirty="0">
                <a:solidFill>
                  <a:srgbClr val="FFC000"/>
                </a:solidFill>
              </a:rPr>
            </a:br>
            <a:endParaRPr lang="en-GB" dirty="0">
              <a:solidFill>
                <a:srgbClr val="FFC000"/>
              </a:solidFill>
            </a:endParaRPr>
          </a:p>
          <a:p>
            <a:pPr>
              <a:lnSpc>
                <a:spcPct val="90000"/>
              </a:lnSpc>
            </a:pPr>
            <a:r>
              <a:rPr lang="en-GB" i="1" dirty="0">
                <a:solidFill>
                  <a:srgbClr val="0070C0"/>
                </a:solidFill>
              </a:rPr>
              <a:t>@bounceot </a:t>
            </a:r>
          </a:p>
          <a:p>
            <a:pPr>
              <a:lnSpc>
                <a:spcPct val="90000"/>
              </a:lnSpc>
            </a:pPr>
            <a:r>
              <a:rPr lang="en-GB" i="1" dirty="0">
                <a:solidFill>
                  <a:srgbClr val="0070C0"/>
                </a:solidFill>
              </a:rPr>
              <a:t>@CallumMackOT</a:t>
            </a:r>
          </a:p>
          <a:p>
            <a:pPr>
              <a:lnSpc>
                <a:spcPct val="90000"/>
              </a:lnSpc>
            </a:pPr>
            <a:endParaRPr lang="en-GB" dirty="0"/>
          </a:p>
        </p:txBody>
      </p:sp>
      <p:sp useBgFill="1">
        <p:nvSpPr>
          <p:cNvPr id="26" name="Rectangle 25">
            <a:extLst>
              <a:ext uri="{FF2B5EF4-FFF2-40B4-BE49-F238E27FC236}">
                <a16:creationId xmlns:a16="http://schemas.microsoft.com/office/drawing/2014/main" id="{C6D18C07-B1F9-42F0-8956-B88FC37A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lipart&#10;&#10;Description automatically generated">
            <a:extLst>
              <a:ext uri="{FF2B5EF4-FFF2-40B4-BE49-F238E27FC236}">
                <a16:creationId xmlns:a16="http://schemas.microsoft.com/office/drawing/2014/main" id="{B7976434-5891-45C5-862F-389EA5AE1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76" y="1159452"/>
            <a:ext cx="10917644" cy="2893175"/>
          </a:xfrm>
          <a:prstGeom prst="rect">
            <a:avLst/>
          </a:prstGeom>
        </p:spPr>
      </p:pic>
    </p:spTree>
    <p:extLst>
      <p:ext uri="{BB962C8B-B14F-4D97-AF65-F5344CB8AC3E}">
        <p14:creationId xmlns:p14="http://schemas.microsoft.com/office/powerpoint/2010/main" val="2991136196"/>
      </p:ext>
    </p:extLst>
  </p:cSld>
  <p:clrMapOvr>
    <a:masterClrMapping/>
  </p:clrMapOvr>
  <mc:AlternateContent xmlns:mc="http://schemas.openxmlformats.org/markup-compatibility/2006" xmlns:p14="http://schemas.microsoft.com/office/powerpoint/2010/main">
    <mc:Choice Requires="p14">
      <p:transition spd="slow" p14:dur="2000" advTm="53317"/>
    </mc:Choice>
    <mc:Fallback xmlns="">
      <p:transition spd="slow" advTm="5331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9D20-32E8-431B-93E9-DB8A12935115}"/>
              </a:ext>
            </a:extLst>
          </p:cNvPr>
          <p:cNvSpPr>
            <a:spLocks noGrp="1"/>
          </p:cNvSpPr>
          <p:nvPr>
            <p:ph type="title"/>
          </p:nvPr>
        </p:nvSpPr>
        <p:spPr>
          <a:xfrm>
            <a:off x="1024128" y="585216"/>
            <a:ext cx="5027048" cy="1499616"/>
          </a:xfrm>
        </p:spPr>
        <p:txBody>
          <a:bodyPr vert="horz" lIns="91440" tIns="45720" rIns="91440" bIns="45720" rtlCol="0" anchor="ctr">
            <a:normAutofit/>
          </a:bodyPr>
          <a:lstStyle/>
          <a:p>
            <a:r>
              <a:rPr lang="en-US" dirty="0">
                <a:solidFill>
                  <a:srgbClr val="FFC000"/>
                </a:solidFill>
              </a:rPr>
              <a:t>Social</a:t>
            </a:r>
            <a:r>
              <a:rPr lang="en-US" dirty="0">
                <a:solidFill>
                  <a:srgbClr val="0070C0"/>
                </a:solidFill>
              </a:rPr>
              <a:t> Enterprise </a:t>
            </a:r>
          </a:p>
        </p:txBody>
      </p:sp>
      <p:sp>
        <p:nvSpPr>
          <p:cNvPr id="4" name="TextBox 3">
            <a:extLst>
              <a:ext uri="{FF2B5EF4-FFF2-40B4-BE49-F238E27FC236}">
                <a16:creationId xmlns:a16="http://schemas.microsoft.com/office/drawing/2014/main" id="{A3C85CD8-1073-4FD9-A38F-82A05A1E736A}"/>
              </a:ext>
            </a:extLst>
          </p:cNvPr>
          <p:cNvSpPr txBox="1"/>
          <p:nvPr/>
        </p:nvSpPr>
        <p:spPr>
          <a:xfrm>
            <a:off x="956033" y="1861794"/>
            <a:ext cx="7767163" cy="4772469"/>
          </a:xfrm>
          <a:prstGeom prst="rect">
            <a:avLst/>
          </a:prstGeom>
        </p:spPr>
        <p:txBody>
          <a:bodyPr vert="horz" lIns="45720" tIns="45720" rIns="45720" bIns="45720" rtlCol="0">
            <a:normAutofit fontScale="92500" lnSpcReduction="20000"/>
          </a:bodyPr>
          <a:lstStyle/>
          <a:p>
            <a:pPr marL="285750" indent="-285750" defTabSz="914400">
              <a:lnSpc>
                <a:spcPct val="90000"/>
              </a:lnSpc>
              <a:spcAft>
                <a:spcPts val="600"/>
              </a:spcAft>
              <a:buClr>
                <a:schemeClr val="accent1"/>
              </a:buClr>
              <a:buFont typeface="Arial" panose="020B0604020202020204" pitchFamily="34" charset="0"/>
              <a:buChar char="•"/>
            </a:pPr>
            <a:r>
              <a:rPr lang="en-US" sz="2000" dirty="0">
                <a:solidFill>
                  <a:srgbClr val="FFC000"/>
                </a:solidFill>
              </a:rPr>
              <a:t>£300,000+ </a:t>
            </a:r>
            <a:r>
              <a:rPr lang="en-US" sz="2000" b="1" dirty="0">
                <a:solidFill>
                  <a:srgbClr val="0070C0"/>
                </a:solidFill>
              </a:rPr>
              <a:t>grant funding</a:t>
            </a:r>
            <a:r>
              <a:rPr lang="en-US" sz="2000" dirty="0">
                <a:solidFill>
                  <a:srgbClr val="0070C0"/>
                </a:solidFill>
              </a:rPr>
              <a:t> </a:t>
            </a:r>
            <a:r>
              <a:rPr lang="en-US" sz="2000" dirty="0"/>
              <a:t>awarded since 2017.</a:t>
            </a:r>
            <a:br>
              <a:rPr lang="en-US" sz="2000" dirty="0"/>
            </a:br>
            <a:endParaRPr lang="en-US" sz="2000" dirty="0"/>
          </a:p>
          <a:p>
            <a:pPr marL="285750" indent="-285750" defTabSz="914400">
              <a:lnSpc>
                <a:spcPct val="90000"/>
              </a:lnSpc>
              <a:spcAft>
                <a:spcPts val="600"/>
              </a:spcAft>
              <a:buClr>
                <a:schemeClr val="accent1"/>
              </a:buClr>
              <a:buFont typeface="Arial" panose="020B0604020202020204" pitchFamily="34" charset="0"/>
              <a:buChar char="•"/>
            </a:pPr>
            <a:r>
              <a:rPr lang="en-US" sz="2000" b="1" dirty="0">
                <a:solidFill>
                  <a:srgbClr val="FFC000"/>
                </a:solidFill>
              </a:rPr>
              <a:t>Turnover: </a:t>
            </a:r>
            <a:r>
              <a:rPr lang="en-US" sz="2000" dirty="0"/>
              <a:t>Sales generated from Self Directed Support (SDS) payments, memberships &amp; other public or private contracts.</a:t>
            </a:r>
          </a:p>
          <a:p>
            <a:pPr marL="285750" indent="-285750" defTabSz="914400">
              <a:lnSpc>
                <a:spcPct val="90000"/>
              </a:lnSpc>
              <a:spcAft>
                <a:spcPts val="600"/>
              </a:spcAft>
              <a:buClr>
                <a:schemeClr val="accent1"/>
              </a:buClr>
              <a:buFont typeface="Arial" panose="020B0604020202020204" pitchFamily="34" charset="0"/>
              <a:buChar char="•"/>
            </a:pPr>
            <a:r>
              <a:rPr lang="en-US" sz="2000" dirty="0"/>
              <a:t>Currently applying for a </a:t>
            </a:r>
            <a:r>
              <a:rPr lang="en-US" sz="2000" dirty="0">
                <a:solidFill>
                  <a:srgbClr val="0070C0"/>
                </a:solidFill>
              </a:rPr>
              <a:t>tender</a:t>
            </a:r>
            <a:r>
              <a:rPr lang="en-US" sz="2000" dirty="0"/>
              <a:t> – framework agreement with Stirling Council </a:t>
            </a:r>
            <a:br>
              <a:rPr lang="en-US" sz="2000" dirty="0"/>
            </a:br>
            <a:endParaRPr lang="en-US" sz="2000" dirty="0"/>
          </a:p>
          <a:p>
            <a:pPr marL="285750" indent="-285750" defTabSz="914400">
              <a:lnSpc>
                <a:spcPct val="90000"/>
              </a:lnSpc>
              <a:spcAft>
                <a:spcPts val="600"/>
              </a:spcAft>
              <a:buClr>
                <a:schemeClr val="accent1"/>
              </a:buClr>
              <a:buFont typeface="Arial" panose="020B0604020202020204" pitchFamily="34" charset="0"/>
              <a:buChar char="•"/>
            </a:pPr>
            <a:r>
              <a:rPr lang="en-US" sz="2000" b="1" dirty="0">
                <a:solidFill>
                  <a:srgbClr val="FFC000"/>
                </a:solidFill>
              </a:rPr>
              <a:t>Awards: </a:t>
            </a:r>
            <a:br>
              <a:rPr lang="en-US" sz="2000" dirty="0"/>
            </a:br>
            <a:r>
              <a:rPr lang="en-US" sz="2000" dirty="0"/>
              <a:t>Social Enterprise Runner Up (2017) </a:t>
            </a:r>
            <a:br>
              <a:rPr lang="en-US" sz="2000" dirty="0"/>
            </a:br>
            <a:r>
              <a:rPr lang="en-US" sz="2000" dirty="0"/>
              <a:t>Social Enterprise Champion Under 26 (2018) </a:t>
            </a:r>
            <a:br>
              <a:rPr lang="en-US" sz="2000" dirty="0"/>
            </a:br>
            <a:r>
              <a:rPr lang="en-US" sz="2000" dirty="0"/>
              <a:t>Entrepreneur for Good Scotland Finalist (2019)</a:t>
            </a:r>
          </a:p>
          <a:p>
            <a:pPr defTabSz="914400">
              <a:lnSpc>
                <a:spcPct val="90000"/>
              </a:lnSpc>
              <a:spcAft>
                <a:spcPts val="600"/>
              </a:spcAft>
              <a:buClr>
                <a:schemeClr val="accent1"/>
              </a:buClr>
            </a:pPr>
            <a:br>
              <a:rPr lang="en-US" sz="2000" dirty="0">
                <a:solidFill>
                  <a:srgbClr val="FFFF00"/>
                </a:solidFill>
                <a:highlight>
                  <a:srgbClr val="0000FF"/>
                </a:highlight>
              </a:rPr>
            </a:br>
            <a:endParaRPr lang="en-US" sz="2000" dirty="0">
              <a:solidFill>
                <a:srgbClr val="FFFF00"/>
              </a:solidFill>
              <a:highlight>
                <a:srgbClr val="0000FF"/>
              </a:highlight>
            </a:endParaRPr>
          </a:p>
          <a:p>
            <a:pPr algn="ctr" defTabSz="914400">
              <a:lnSpc>
                <a:spcPct val="90000"/>
              </a:lnSpc>
              <a:spcAft>
                <a:spcPts val="600"/>
              </a:spcAft>
              <a:buClr>
                <a:schemeClr val="accent1"/>
              </a:buClr>
            </a:pPr>
            <a:r>
              <a:rPr lang="en-US" sz="2000" i="1" dirty="0">
                <a:solidFill>
                  <a:srgbClr val="0070C0"/>
                </a:solidFill>
              </a:rPr>
              <a:t>Funders don’t always ‘care’ about the same outcomes we do as therapists…&amp; we are already ‘doing good’ in our area of work – so why not get some ‘free cash’ to meet a local need?</a:t>
            </a:r>
          </a:p>
          <a:p>
            <a:pPr defTabSz="914400">
              <a:lnSpc>
                <a:spcPct val="90000"/>
              </a:lnSpc>
              <a:spcAft>
                <a:spcPts val="600"/>
              </a:spcAft>
              <a:buClr>
                <a:schemeClr val="accent1"/>
              </a:buClr>
            </a:pPr>
            <a:br>
              <a:rPr lang="en-US" sz="2000" i="1" dirty="0">
                <a:solidFill>
                  <a:srgbClr val="0070C0"/>
                </a:solidFill>
              </a:rPr>
            </a:br>
            <a:endParaRPr lang="en-US" sz="2000" i="1" dirty="0">
              <a:solidFill>
                <a:srgbClr val="0070C0"/>
              </a:solidFill>
            </a:endParaRPr>
          </a:p>
          <a:p>
            <a:pPr defTabSz="914400">
              <a:lnSpc>
                <a:spcPct val="90000"/>
              </a:lnSpc>
              <a:spcAft>
                <a:spcPts val="600"/>
              </a:spcAft>
              <a:buClr>
                <a:schemeClr val="accent1"/>
              </a:buClr>
            </a:pPr>
            <a:r>
              <a:rPr lang="en-US" sz="2000" b="1" dirty="0">
                <a:solidFill>
                  <a:srgbClr val="0070C0"/>
                </a:solidFill>
                <a:hlinkClick r:id="rId3">
                  <a:extLst>
                    <a:ext uri="{A12FA001-AC4F-418D-AE19-62706E023703}">
                      <ahyp:hlinkClr xmlns:ahyp="http://schemas.microsoft.com/office/drawing/2018/hyperlinkcolor" val="tx"/>
                    </a:ext>
                  </a:extLst>
                </a:hlinkClick>
              </a:rPr>
              <a:t>BLOG  </a:t>
            </a:r>
            <a:br>
              <a:rPr lang="en-US" sz="2000" dirty="0">
                <a:solidFill>
                  <a:srgbClr val="FFC000"/>
                </a:solidFill>
                <a:hlinkClick r:id="rId3">
                  <a:extLst>
                    <a:ext uri="{A12FA001-AC4F-418D-AE19-62706E023703}">
                      <ahyp:hlinkClr xmlns:ahyp="http://schemas.microsoft.com/office/drawing/2018/hyperlinkcolor" val="tx"/>
                    </a:ext>
                  </a:extLst>
                </a:hlinkClick>
              </a:rPr>
            </a:br>
            <a:r>
              <a:rPr lang="en-US" sz="2000" dirty="0">
                <a:solidFill>
                  <a:srgbClr val="FFC000"/>
                </a:solidFill>
                <a:hlinkClick r:id="rId3">
                  <a:extLst>
                    <a:ext uri="{A12FA001-AC4F-418D-AE19-62706E023703}">
                      <ahyp:hlinkClr xmlns:ahyp="http://schemas.microsoft.com/office/drawing/2018/hyperlinkcolor" val="tx"/>
                    </a:ext>
                  </a:extLst>
                </a:hlinkClick>
              </a:rPr>
              <a:t>Social Enterprise – the future of Occupational Therapy (Callum’s MSc journey) – bOunceT</a:t>
            </a:r>
            <a:endParaRPr lang="en-US" sz="2000" dirty="0">
              <a:solidFill>
                <a:srgbClr val="FFC000"/>
              </a:solidFill>
            </a:endParaRPr>
          </a:p>
        </p:txBody>
      </p:sp>
    </p:spTree>
    <p:extLst>
      <p:ext uri="{BB962C8B-B14F-4D97-AF65-F5344CB8AC3E}">
        <p14:creationId xmlns:p14="http://schemas.microsoft.com/office/powerpoint/2010/main" val="4165543931"/>
      </p:ext>
    </p:extLst>
  </p:cSld>
  <p:clrMapOvr>
    <a:masterClrMapping/>
  </p:clrMapOvr>
  <mc:AlternateContent xmlns:mc="http://schemas.openxmlformats.org/markup-compatibility/2006" xmlns:p14="http://schemas.microsoft.com/office/powerpoint/2010/main">
    <mc:Choice Requires="p14">
      <p:transition spd="slow" p14:dur="2000" advTm="341202"/>
    </mc:Choice>
    <mc:Fallback xmlns="">
      <p:transition spd="slow" advTm="3412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ood&#10;&#10;Description automatically generated">
            <a:extLst>
              <a:ext uri="{FF2B5EF4-FFF2-40B4-BE49-F238E27FC236}">
                <a16:creationId xmlns:a16="http://schemas.microsoft.com/office/drawing/2014/main" id="{1F9AF128-DC66-4AE3-AE95-5929760850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44450"/>
            <a:ext cx="7616757" cy="2971429"/>
          </a:xfrm>
        </p:spPr>
      </p:pic>
      <p:pic>
        <p:nvPicPr>
          <p:cNvPr id="4" name="Picture 3">
            <a:extLst>
              <a:ext uri="{FF2B5EF4-FFF2-40B4-BE49-F238E27FC236}">
                <a16:creationId xmlns:a16="http://schemas.microsoft.com/office/drawing/2014/main" id="{83A4851D-C306-4034-88A2-EB394860099A}"/>
              </a:ext>
            </a:extLst>
          </p:cNvPr>
          <p:cNvPicPr>
            <a:picLocks noChangeAspect="1"/>
          </p:cNvPicPr>
          <p:nvPr/>
        </p:nvPicPr>
        <p:blipFill>
          <a:blip r:embed="rId4"/>
          <a:stretch>
            <a:fillRect/>
          </a:stretch>
        </p:blipFill>
        <p:spPr>
          <a:xfrm>
            <a:off x="7895704" y="0"/>
            <a:ext cx="4296296" cy="6858000"/>
          </a:xfrm>
          <a:prstGeom prst="rect">
            <a:avLst/>
          </a:prstGeom>
        </p:spPr>
      </p:pic>
      <p:sp>
        <p:nvSpPr>
          <p:cNvPr id="2" name="TextBox 1">
            <a:extLst>
              <a:ext uri="{FF2B5EF4-FFF2-40B4-BE49-F238E27FC236}">
                <a16:creationId xmlns:a16="http://schemas.microsoft.com/office/drawing/2014/main" id="{DB63B4F7-99DE-42EE-8BFF-7D3CE69228B1}"/>
              </a:ext>
            </a:extLst>
          </p:cNvPr>
          <p:cNvSpPr txBox="1"/>
          <p:nvPr/>
        </p:nvSpPr>
        <p:spPr>
          <a:xfrm>
            <a:off x="1212916" y="4930219"/>
            <a:ext cx="4883084" cy="769441"/>
          </a:xfrm>
          <a:prstGeom prst="rect">
            <a:avLst/>
          </a:prstGeom>
          <a:noFill/>
        </p:spPr>
        <p:txBody>
          <a:bodyPr wrap="square" rtlCol="0">
            <a:spAutoFit/>
          </a:bodyPr>
          <a:lstStyle/>
          <a:p>
            <a:r>
              <a:rPr lang="en-US" sz="4400" dirty="0">
                <a:solidFill>
                  <a:srgbClr val="FFC000"/>
                </a:solidFill>
              </a:rPr>
              <a:t>COVID-19</a:t>
            </a:r>
            <a:r>
              <a:rPr lang="en-US" sz="4400" dirty="0">
                <a:solidFill>
                  <a:srgbClr val="0070C0"/>
                </a:solidFill>
              </a:rPr>
              <a:t> Response</a:t>
            </a:r>
            <a:endParaRPr lang="en-GB" sz="4400" dirty="0"/>
          </a:p>
        </p:txBody>
      </p:sp>
    </p:spTree>
    <p:extLst>
      <p:ext uri="{BB962C8B-B14F-4D97-AF65-F5344CB8AC3E}">
        <p14:creationId xmlns:p14="http://schemas.microsoft.com/office/powerpoint/2010/main" val="2455962"/>
      </p:ext>
    </p:extLst>
  </p:cSld>
  <p:clrMapOvr>
    <a:masterClrMapping/>
  </p:clrMapOvr>
  <mc:AlternateContent xmlns:mc="http://schemas.openxmlformats.org/markup-compatibility/2006" xmlns:p14="http://schemas.microsoft.com/office/powerpoint/2010/main">
    <mc:Choice Requires="p14">
      <p:transition spd="slow" p14:dur="2000" advTm="323897"/>
    </mc:Choice>
    <mc:Fallback xmlns="">
      <p:transition spd="slow" advTm="32389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FED3B73-CF89-479C-B15F-F30CF2E1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044" y="745236"/>
            <a:ext cx="10725912" cy="5367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No description available.">
            <a:extLst>
              <a:ext uri="{FF2B5EF4-FFF2-40B4-BE49-F238E27FC236}">
                <a16:creationId xmlns:a16="http://schemas.microsoft.com/office/drawing/2014/main" id="{0DF426B9-8671-40E7-95DD-E0EA5FF7C3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2862" y="960529"/>
            <a:ext cx="4716094" cy="47160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C5DD94-245E-4C96-A894-7F237F7377EB}"/>
              </a:ext>
            </a:extLst>
          </p:cNvPr>
          <p:cNvSpPr txBox="1"/>
          <p:nvPr/>
        </p:nvSpPr>
        <p:spPr>
          <a:xfrm>
            <a:off x="5884092" y="5522584"/>
            <a:ext cx="1967205" cy="369332"/>
          </a:xfrm>
          <a:prstGeom prst="rect">
            <a:avLst/>
          </a:prstGeom>
          <a:noFill/>
        </p:spPr>
        <p:txBody>
          <a:bodyPr wrap="none" rtlCol="0">
            <a:spAutoFit/>
          </a:bodyPr>
          <a:lstStyle/>
          <a:p>
            <a:r>
              <a:rPr lang="en-US" dirty="0"/>
              <a:t>@bounceotpodcast</a:t>
            </a:r>
            <a:endParaRPr lang="en-GB" dirty="0"/>
          </a:p>
        </p:txBody>
      </p:sp>
      <p:sp>
        <p:nvSpPr>
          <p:cNvPr id="7" name="TextBox 6">
            <a:extLst>
              <a:ext uri="{FF2B5EF4-FFF2-40B4-BE49-F238E27FC236}">
                <a16:creationId xmlns:a16="http://schemas.microsoft.com/office/drawing/2014/main" id="{06393FF2-CE12-4200-84BD-8D110D89862B}"/>
              </a:ext>
            </a:extLst>
          </p:cNvPr>
          <p:cNvSpPr txBox="1"/>
          <p:nvPr/>
        </p:nvSpPr>
        <p:spPr>
          <a:xfrm>
            <a:off x="2040793" y="5676623"/>
            <a:ext cx="2202847" cy="369332"/>
          </a:xfrm>
          <a:prstGeom prst="rect">
            <a:avLst/>
          </a:prstGeom>
          <a:noFill/>
        </p:spPr>
        <p:txBody>
          <a:bodyPr wrap="none" rtlCol="0">
            <a:spAutoFit/>
          </a:bodyPr>
          <a:lstStyle/>
          <a:p>
            <a:r>
              <a:rPr lang="en-US" dirty="0"/>
              <a:t>@meaningfulmoments</a:t>
            </a:r>
            <a:endParaRPr lang="en-GB" dirty="0"/>
          </a:p>
        </p:txBody>
      </p:sp>
      <p:pic>
        <p:nvPicPr>
          <p:cNvPr id="4" name="Picture 3">
            <a:extLst>
              <a:ext uri="{FF2B5EF4-FFF2-40B4-BE49-F238E27FC236}">
                <a16:creationId xmlns:a16="http://schemas.microsoft.com/office/drawing/2014/main" id="{98073CB0-D6DA-4761-9E4D-07100963D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386" y="871159"/>
            <a:ext cx="3383848" cy="4805464"/>
          </a:xfrm>
          <a:prstGeom prst="rect">
            <a:avLst/>
          </a:prstGeom>
        </p:spPr>
      </p:pic>
    </p:spTree>
    <p:extLst>
      <p:ext uri="{BB962C8B-B14F-4D97-AF65-F5344CB8AC3E}">
        <p14:creationId xmlns:p14="http://schemas.microsoft.com/office/powerpoint/2010/main" val="137829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213A-CAC2-48A7-8385-17BB0A817DE5}"/>
              </a:ext>
            </a:extLst>
          </p:cNvPr>
          <p:cNvSpPr>
            <a:spLocks noGrp="1"/>
          </p:cNvSpPr>
          <p:nvPr>
            <p:ph type="title"/>
          </p:nvPr>
        </p:nvSpPr>
        <p:spPr/>
        <p:txBody>
          <a:bodyPr/>
          <a:lstStyle/>
          <a:p>
            <a:r>
              <a:rPr lang="en-US" dirty="0">
                <a:solidFill>
                  <a:srgbClr val="FFC000"/>
                </a:solidFill>
              </a:rPr>
              <a:t>Keep in touch…</a:t>
            </a:r>
            <a:endParaRPr lang="en-GB" dirty="0">
              <a:solidFill>
                <a:srgbClr val="FFC000"/>
              </a:solidFill>
            </a:endParaRPr>
          </a:p>
        </p:txBody>
      </p:sp>
      <p:sp>
        <p:nvSpPr>
          <p:cNvPr id="6" name="TextBox 5">
            <a:extLst>
              <a:ext uri="{FF2B5EF4-FFF2-40B4-BE49-F238E27FC236}">
                <a16:creationId xmlns:a16="http://schemas.microsoft.com/office/drawing/2014/main" id="{619069E8-8C92-49BC-B48C-07964D9E0E96}"/>
              </a:ext>
            </a:extLst>
          </p:cNvPr>
          <p:cNvSpPr txBox="1"/>
          <p:nvPr/>
        </p:nvSpPr>
        <p:spPr>
          <a:xfrm>
            <a:off x="1159497" y="2243579"/>
            <a:ext cx="5199628" cy="2954655"/>
          </a:xfrm>
          <a:prstGeom prst="rect">
            <a:avLst/>
          </a:prstGeom>
          <a:noFill/>
        </p:spPr>
        <p:txBody>
          <a:bodyPr wrap="square" rtlCol="0">
            <a:spAutoFit/>
          </a:bodyPr>
          <a:lstStyle/>
          <a:p>
            <a:r>
              <a:rPr lang="en-US" sz="2400" b="1" dirty="0">
                <a:solidFill>
                  <a:srgbClr val="0070C0"/>
                </a:solidFill>
              </a:rPr>
              <a:t>@CallumMackOT</a:t>
            </a:r>
          </a:p>
          <a:p>
            <a:endParaRPr lang="en-US" sz="2400" b="1" dirty="0">
              <a:solidFill>
                <a:srgbClr val="0070C0"/>
              </a:solidFill>
            </a:endParaRPr>
          </a:p>
          <a:p>
            <a:r>
              <a:rPr lang="en-US" sz="2400" b="1" dirty="0">
                <a:solidFill>
                  <a:srgbClr val="0070C0"/>
                </a:solidFill>
              </a:rPr>
              <a:t>@bounceot </a:t>
            </a:r>
          </a:p>
          <a:p>
            <a:endParaRPr lang="en-US" sz="2400" b="1" dirty="0">
              <a:solidFill>
                <a:srgbClr val="0070C0"/>
              </a:solidFill>
            </a:endParaRPr>
          </a:p>
          <a:p>
            <a:r>
              <a:rPr lang="en-US" sz="2400" b="1" dirty="0">
                <a:solidFill>
                  <a:srgbClr val="0070C0"/>
                </a:solidFill>
                <a:hlinkClick r:id="rId3">
                  <a:extLst>
                    <a:ext uri="{A12FA001-AC4F-418D-AE19-62706E023703}">
                      <ahyp:hlinkClr xmlns:ahyp="http://schemas.microsoft.com/office/drawing/2018/hyperlinkcolor" val="tx"/>
                    </a:ext>
                  </a:extLst>
                </a:hlinkClick>
              </a:rPr>
              <a:t>www.bouncet.com</a:t>
            </a:r>
            <a:r>
              <a:rPr lang="en-US" sz="2400" b="1" dirty="0">
                <a:solidFill>
                  <a:srgbClr val="0070C0"/>
                </a:solidFill>
              </a:rPr>
              <a:t> </a:t>
            </a:r>
          </a:p>
          <a:p>
            <a:endParaRPr lang="en-US" sz="2400" b="1" dirty="0">
              <a:solidFill>
                <a:srgbClr val="0070C0"/>
              </a:solidFill>
            </a:endParaRPr>
          </a:p>
          <a:p>
            <a:r>
              <a:rPr lang="en-US" sz="2400" b="1" dirty="0">
                <a:solidFill>
                  <a:srgbClr val="0070C0"/>
                </a:solidFill>
                <a:hlinkClick r:id="rId4">
                  <a:extLst>
                    <a:ext uri="{A12FA001-AC4F-418D-AE19-62706E023703}">
                      <ahyp:hlinkClr xmlns:ahyp="http://schemas.microsoft.com/office/drawing/2018/hyperlinkcolor" val="tx"/>
                    </a:ext>
                  </a:extLst>
                </a:hlinkClick>
              </a:rPr>
              <a:t>callum@bouncet.com</a:t>
            </a:r>
            <a:r>
              <a:rPr lang="en-US" sz="2400" b="1" dirty="0">
                <a:solidFill>
                  <a:srgbClr val="0070C0"/>
                </a:solidFill>
              </a:rPr>
              <a:t> </a:t>
            </a:r>
          </a:p>
          <a:p>
            <a:endParaRPr lang="en-US" b="1" dirty="0">
              <a:solidFill>
                <a:schemeClr val="accent2"/>
              </a:solidFill>
              <a:highlight>
                <a:srgbClr val="FFFF00"/>
              </a:highlight>
            </a:endParaRPr>
          </a:p>
        </p:txBody>
      </p:sp>
    </p:spTree>
    <p:extLst>
      <p:ext uri="{BB962C8B-B14F-4D97-AF65-F5344CB8AC3E}">
        <p14:creationId xmlns:p14="http://schemas.microsoft.com/office/powerpoint/2010/main" val="283807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50DF1-D6FA-498F-AFD3-58FE329DB9C9}"/>
              </a:ext>
            </a:extLst>
          </p:cNvPr>
          <p:cNvSpPr>
            <a:spLocks noGrp="1"/>
          </p:cNvSpPr>
          <p:nvPr>
            <p:ph type="title"/>
          </p:nvPr>
        </p:nvSpPr>
        <p:spPr>
          <a:xfrm>
            <a:off x="643468" y="643467"/>
            <a:ext cx="3415612" cy="5571066"/>
          </a:xfrm>
        </p:spPr>
        <p:txBody>
          <a:bodyPr>
            <a:normAutofit/>
          </a:bodyPr>
          <a:lstStyle/>
          <a:p>
            <a:r>
              <a:rPr lang="en-US" dirty="0">
                <a:solidFill>
                  <a:srgbClr val="FFC000"/>
                </a:solidFill>
              </a:rPr>
              <a:t>Outline </a:t>
            </a:r>
            <a:endParaRPr lang="en-GB" dirty="0">
              <a:solidFill>
                <a:srgbClr val="FFC000"/>
              </a:solidFill>
            </a:endParaRPr>
          </a:p>
        </p:txBody>
      </p:sp>
      <p:graphicFrame>
        <p:nvGraphicFramePr>
          <p:cNvPr id="5" name="Content Placeholder 2">
            <a:extLst>
              <a:ext uri="{FF2B5EF4-FFF2-40B4-BE49-F238E27FC236}">
                <a16:creationId xmlns:a16="http://schemas.microsoft.com/office/drawing/2014/main" id="{AB1D3AC9-8CE1-4AC2-89B5-8EEE962956EE}"/>
              </a:ext>
            </a:extLst>
          </p:cNvPr>
          <p:cNvGraphicFramePr>
            <a:graphicFrameLocks noGrp="1"/>
          </p:cNvGraphicFramePr>
          <p:nvPr>
            <p:ph idx="1"/>
            <p:extLst>
              <p:ext uri="{D42A27DB-BD31-4B8C-83A1-F6EECF244321}">
                <p14:modId xmlns:p14="http://schemas.microsoft.com/office/powerpoint/2010/main" val="109400418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678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0C03-448A-4ED0-9C71-20941439F329}"/>
              </a:ext>
            </a:extLst>
          </p:cNvPr>
          <p:cNvSpPr>
            <a:spLocks noGrp="1"/>
          </p:cNvSpPr>
          <p:nvPr>
            <p:ph type="title"/>
          </p:nvPr>
        </p:nvSpPr>
        <p:spPr>
          <a:xfrm>
            <a:off x="838200" y="365125"/>
            <a:ext cx="4981734" cy="1212315"/>
          </a:xfrm>
        </p:spPr>
        <p:txBody>
          <a:bodyPr anchor="b">
            <a:normAutofit/>
          </a:bodyPr>
          <a:lstStyle/>
          <a:p>
            <a:r>
              <a:rPr lang="en-US" sz="4000" dirty="0">
                <a:solidFill>
                  <a:srgbClr val="FFC000"/>
                </a:solidFill>
              </a:rPr>
              <a:t>About</a:t>
            </a:r>
            <a:r>
              <a:rPr lang="en-US" sz="4000" dirty="0">
                <a:solidFill>
                  <a:srgbClr val="00B0F0"/>
                </a:solidFill>
              </a:rPr>
              <a:t> </a:t>
            </a:r>
            <a:r>
              <a:rPr lang="en-US" sz="4000" dirty="0">
                <a:solidFill>
                  <a:srgbClr val="0070C0"/>
                </a:solidFill>
              </a:rPr>
              <a:t>me</a:t>
            </a:r>
            <a:r>
              <a:rPr lang="en-US" sz="4000" dirty="0">
                <a:solidFill>
                  <a:srgbClr val="00B0F0"/>
                </a:solidFill>
              </a:rPr>
              <a:t>…</a:t>
            </a:r>
            <a:endParaRPr lang="en-GB" sz="4000" dirty="0">
              <a:solidFill>
                <a:srgbClr val="00B0F0"/>
              </a:solidFill>
            </a:endParaRPr>
          </a:p>
        </p:txBody>
      </p:sp>
      <p:sp>
        <p:nvSpPr>
          <p:cNvPr id="15" name="Content Placeholder 14">
            <a:extLst>
              <a:ext uri="{FF2B5EF4-FFF2-40B4-BE49-F238E27FC236}">
                <a16:creationId xmlns:a16="http://schemas.microsoft.com/office/drawing/2014/main" id="{8C31F08D-D411-4A2A-9374-98ED53E436A2}"/>
              </a:ext>
            </a:extLst>
          </p:cNvPr>
          <p:cNvSpPr>
            <a:spLocks noGrp="1"/>
          </p:cNvSpPr>
          <p:nvPr>
            <p:ph idx="1"/>
          </p:nvPr>
        </p:nvSpPr>
        <p:spPr>
          <a:xfrm>
            <a:off x="694361" y="1825624"/>
            <a:ext cx="6460165" cy="4786041"/>
          </a:xfrm>
        </p:spPr>
        <p:txBody>
          <a:bodyPr>
            <a:normAutofit/>
          </a:bodyPr>
          <a:lstStyle/>
          <a:p>
            <a:pPr>
              <a:buClr>
                <a:srgbClr val="3F666C"/>
              </a:buClr>
            </a:pPr>
            <a:r>
              <a:rPr lang="en-US" sz="2000" dirty="0"/>
              <a:t>International Business - GCU.</a:t>
            </a:r>
          </a:p>
          <a:p>
            <a:pPr>
              <a:buClr>
                <a:srgbClr val="3F666C"/>
              </a:buClr>
            </a:pPr>
            <a:r>
              <a:rPr lang="en-US" sz="2000" dirty="0"/>
              <a:t>Camp America (Upstate NY, 2012-15)</a:t>
            </a:r>
          </a:p>
          <a:p>
            <a:pPr>
              <a:buClr>
                <a:srgbClr val="3F666C"/>
              </a:buClr>
            </a:pPr>
            <a:r>
              <a:rPr lang="en-US" sz="2000" dirty="0"/>
              <a:t>Occupational Therapist</a:t>
            </a:r>
          </a:p>
          <a:p>
            <a:pPr>
              <a:buClr>
                <a:srgbClr val="3F666C"/>
              </a:buClr>
            </a:pPr>
            <a:r>
              <a:rPr lang="en-US" sz="2000" dirty="0"/>
              <a:t>Sensory Integration Practitioner </a:t>
            </a:r>
          </a:p>
          <a:p>
            <a:pPr>
              <a:buClr>
                <a:srgbClr val="3F666C"/>
              </a:buClr>
            </a:pPr>
            <a:r>
              <a:rPr lang="en-US" sz="2000" dirty="0"/>
              <a:t>MSc (Post-Reg) OT Student at QMU.</a:t>
            </a:r>
          </a:p>
          <a:p>
            <a:pPr>
              <a:buClr>
                <a:srgbClr val="3F666C"/>
              </a:buClr>
            </a:pPr>
            <a:r>
              <a:rPr lang="en-US" sz="2000" dirty="0"/>
              <a:t>Lead Therapist in NIHR clinical trial group – Managing Repetitive </a:t>
            </a:r>
            <a:r>
              <a:rPr lang="en-US" sz="2000" dirty="0" err="1"/>
              <a:t>Behaviours</a:t>
            </a:r>
            <a:r>
              <a:rPr lang="en-US" sz="2000" dirty="0"/>
              <a:t> (MRB)</a:t>
            </a:r>
            <a:br>
              <a:rPr lang="en-US" sz="2000" dirty="0"/>
            </a:br>
            <a:r>
              <a:rPr lang="en-US" sz="2000" dirty="0"/>
              <a:t>NHS Lothian &amp; University of Edinburgh.</a:t>
            </a:r>
          </a:p>
          <a:p>
            <a:pPr>
              <a:buClr>
                <a:srgbClr val="3F666C"/>
              </a:buClr>
            </a:pPr>
            <a:r>
              <a:rPr lang="en-US" sz="2000" dirty="0"/>
              <a:t>Vice Chair – RCOT SSPLD.  </a:t>
            </a:r>
          </a:p>
          <a:p>
            <a:pPr>
              <a:buClr>
                <a:srgbClr val="3F666C"/>
              </a:buClr>
            </a:pPr>
            <a:r>
              <a:rPr lang="en-US" sz="2000" dirty="0"/>
              <a:t>Social Entrepreneur. </a:t>
            </a:r>
          </a:p>
        </p:txBody>
      </p:sp>
      <p:pic>
        <p:nvPicPr>
          <p:cNvPr id="4" name="Picture 3" descr="A picture containing drawing&#10;&#10;Description automatically generated">
            <a:extLst>
              <a:ext uri="{FF2B5EF4-FFF2-40B4-BE49-F238E27FC236}">
                <a16:creationId xmlns:a16="http://schemas.microsoft.com/office/drawing/2014/main" id="{DAC8D792-B919-4572-82E5-375EAA433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926" y="5188449"/>
            <a:ext cx="4470074" cy="1341022"/>
          </a:xfrm>
          <a:prstGeom prst="rect">
            <a:avLst/>
          </a:prstGeom>
        </p:spPr>
      </p:pic>
      <p:pic>
        <p:nvPicPr>
          <p:cNvPr id="5122" name="Picture 2" descr="May be an image of 5 people and people smiling">
            <a:extLst>
              <a:ext uri="{FF2B5EF4-FFF2-40B4-BE49-F238E27FC236}">
                <a16:creationId xmlns:a16="http://schemas.microsoft.com/office/drawing/2014/main" id="{BEA7B7F4-DD65-4E65-915D-AC6DDAAFEF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33" t="8940" b="16383"/>
          <a:stretch/>
        </p:blipFill>
        <p:spPr bwMode="auto">
          <a:xfrm>
            <a:off x="7154526" y="695865"/>
            <a:ext cx="4790585" cy="382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250587"/>
      </p:ext>
    </p:extLst>
  </p:cSld>
  <p:clrMapOvr>
    <a:masterClrMapping/>
  </p:clrMapOvr>
  <mc:AlternateContent xmlns:mc="http://schemas.openxmlformats.org/markup-compatibility/2006" xmlns:p14="http://schemas.microsoft.com/office/powerpoint/2010/main">
    <mc:Choice Requires="p14">
      <p:transition spd="slow" p14:dur="2000" advTm="270640"/>
    </mc:Choice>
    <mc:Fallback xmlns="">
      <p:transition spd="slow" advTm="2706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BA3A33-D71B-4CA7-8384-4BF06E76CF2D}"/>
              </a:ext>
            </a:extLst>
          </p:cNvPr>
          <p:cNvSpPr>
            <a:spLocks noGrp="1"/>
          </p:cNvSpPr>
          <p:nvPr>
            <p:ph idx="1"/>
          </p:nvPr>
        </p:nvSpPr>
        <p:spPr>
          <a:xfrm>
            <a:off x="1099543" y="1824086"/>
            <a:ext cx="9720073" cy="4023360"/>
          </a:xfrm>
        </p:spPr>
        <p:txBody>
          <a:bodyPr>
            <a:normAutofit/>
          </a:bodyPr>
          <a:lstStyle/>
          <a:p>
            <a:r>
              <a:rPr lang="en-US" sz="2800" i="1" dirty="0">
                <a:solidFill>
                  <a:srgbClr val="0070C0"/>
                </a:solidFill>
                <a:highlight>
                  <a:srgbClr val="FFFF00"/>
                </a:highlight>
              </a:rPr>
              <a:t>“I wanted to set up the social enterprise initially as I just wanted to see something different in my local area, that I knew would benefit the health and well-being of the population that I was already working with as a support worker. I already had a lot of experience working with people with disabilities, and their families, so I felt as though I had a good idea about the key challenges they faced. I knew there should be more services available to them that addressed these needs specifically – </a:t>
            </a:r>
            <a:r>
              <a:rPr lang="en-US" sz="2800" b="1" i="1" dirty="0">
                <a:solidFill>
                  <a:srgbClr val="0070C0"/>
                </a:solidFill>
                <a:highlight>
                  <a:srgbClr val="FFFF00"/>
                </a:highlight>
              </a:rPr>
              <a:t>I knew that I could help</a:t>
            </a:r>
            <a:r>
              <a:rPr lang="en-US" sz="2800" i="1" dirty="0">
                <a:solidFill>
                  <a:srgbClr val="0070C0"/>
                </a:solidFill>
                <a:highlight>
                  <a:srgbClr val="FFFF00"/>
                </a:highlight>
              </a:rPr>
              <a:t>” </a:t>
            </a:r>
            <a:endParaRPr lang="en-GB" sz="2800" dirty="0">
              <a:solidFill>
                <a:srgbClr val="0070C0"/>
              </a:solidFill>
              <a:highlight>
                <a:srgbClr val="FFFF00"/>
              </a:highlight>
            </a:endParaRPr>
          </a:p>
        </p:txBody>
      </p:sp>
    </p:spTree>
    <p:extLst>
      <p:ext uri="{BB962C8B-B14F-4D97-AF65-F5344CB8AC3E}">
        <p14:creationId xmlns:p14="http://schemas.microsoft.com/office/powerpoint/2010/main" val="80898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door, wall, floor, table&#10;&#10;Description automatically generated">
            <a:extLst>
              <a:ext uri="{FF2B5EF4-FFF2-40B4-BE49-F238E27FC236}">
                <a16:creationId xmlns:a16="http://schemas.microsoft.com/office/drawing/2014/main" id="{B5E278B5-B417-42A2-A8D8-CEA2A86DB2E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314"/>
          <a:stretch/>
        </p:blipFill>
        <p:spPr>
          <a:xfrm>
            <a:off x="6377834" y="2815929"/>
            <a:ext cx="5773378" cy="402748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3C7B197D-1B6B-4E1D-820E-61D2545CE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8228" y="867350"/>
            <a:ext cx="5732590" cy="1493629"/>
          </a:xfrm>
          <a:prstGeom prst="rect">
            <a:avLst/>
          </a:prstGeom>
        </p:spPr>
      </p:pic>
      <p:pic>
        <p:nvPicPr>
          <p:cNvPr id="4" name="Picture 3">
            <a:extLst>
              <a:ext uri="{FF2B5EF4-FFF2-40B4-BE49-F238E27FC236}">
                <a16:creationId xmlns:a16="http://schemas.microsoft.com/office/drawing/2014/main" id="{CA60C12E-75BA-4A15-BB61-748356CF4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576" y="551673"/>
            <a:ext cx="4464996" cy="5953328"/>
          </a:xfrm>
          <a:prstGeom prst="rect">
            <a:avLst/>
          </a:prstGeom>
        </p:spPr>
      </p:pic>
    </p:spTree>
    <p:extLst>
      <p:ext uri="{BB962C8B-B14F-4D97-AF65-F5344CB8AC3E}">
        <p14:creationId xmlns:p14="http://schemas.microsoft.com/office/powerpoint/2010/main" val="101691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7491-797E-476C-B985-C47D81A6B7AC}"/>
              </a:ext>
            </a:extLst>
          </p:cNvPr>
          <p:cNvSpPr>
            <a:spLocks noGrp="1"/>
          </p:cNvSpPr>
          <p:nvPr>
            <p:ph type="title"/>
          </p:nvPr>
        </p:nvSpPr>
        <p:spPr>
          <a:xfrm>
            <a:off x="1024128" y="22118"/>
            <a:ext cx="6066818" cy="1499616"/>
          </a:xfrm>
        </p:spPr>
        <p:txBody>
          <a:bodyPr>
            <a:normAutofit/>
          </a:bodyPr>
          <a:lstStyle/>
          <a:p>
            <a:r>
              <a:rPr lang="en-US" dirty="0">
                <a:solidFill>
                  <a:srgbClr val="FFC000"/>
                </a:solidFill>
              </a:rPr>
              <a:t>About </a:t>
            </a:r>
            <a:r>
              <a:rPr lang="en-US" dirty="0">
                <a:solidFill>
                  <a:srgbClr val="0070C0"/>
                </a:solidFill>
              </a:rPr>
              <a:t>Bounce </a:t>
            </a:r>
            <a:r>
              <a:rPr lang="en-US" dirty="0" err="1">
                <a:solidFill>
                  <a:srgbClr val="FFC000"/>
                </a:solidFill>
              </a:rPr>
              <a:t>ot</a:t>
            </a:r>
            <a:r>
              <a:rPr lang="en-US" dirty="0">
                <a:solidFill>
                  <a:srgbClr val="0070C0"/>
                </a:solidFill>
              </a:rPr>
              <a:t>..</a:t>
            </a:r>
            <a:endParaRPr lang="en-GB" dirty="0">
              <a:solidFill>
                <a:srgbClr val="0070C0"/>
              </a:solidFill>
            </a:endParaRPr>
          </a:p>
        </p:txBody>
      </p:sp>
      <p:sp>
        <p:nvSpPr>
          <p:cNvPr id="3" name="Content Placeholder 2">
            <a:extLst>
              <a:ext uri="{FF2B5EF4-FFF2-40B4-BE49-F238E27FC236}">
                <a16:creationId xmlns:a16="http://schemas.microsoft.com/office/drawing/2014/main" id="{E93A992E-1D80-43D6-AA79-FA81C568BBA1}"/>
              </a:ext>
            </a:extLst>
          </p:cNvPr>
          <p:cNvSpPr>
            <a:spLocks noGrp="1"/>
          </p:cNvSpPr>
          <p:nvPr>
            <p:ph idx="1"/>
          </p:nvPr>
        </p:nvSpPr>
        <p:spPr>
          <a:xfrm>
            <a:off x="948713" y="1284707"/>
            <a:ext cx="6066818" cy="5389470"/>
          </a:xfrm>
        </p:spPr>
        <p:txBody>
          <a:bodyPr>
            <a:normAutofit fontScale="25000" lnSpcReduction="20000"/>
          </a:bodyPr>
          <a:lstStyle/>
          <a:p>
            <a:br>
              <a:rPr lang="en-US" sz="5100" dirty="0"/>
            </a:br>
            <a:r>
              <a:rPr lang="en-US" sz="9600" b="1" u="sng" dirty="0">
                <a:solidFill>
                  <a:srgbClr val="0070C0"/>
                </a:solidFill>
              </a:rPr>
              <a:t>Vision:</a:t>
            </a:r>
          </a:p>
          <a:p>
            <a:r>
              <a:rPr lang="en-US" sz="9600" i="1" dirty="0"/>
              <a:t>For all individuals to be happy, healthy and be able to participate in whatever activities they want to, need to, or have to do.</a:t>
            </a:r>
          </a:p>
          <a:p>
            <a:br>
              <a:rPr lang="en-GB" sz="9600" dirty="0"/>
            </a:br>
            <a:r>
              <a:rPr lang="en-US" sz="9600" b="1" u="sng" dirty="0">
                <a:solidFill>
                  <a:srgbClr val="0070C0"/>
                </a:solidFill>
              </a:rPr>
              <a:t>Mission:</a:t>
            </a:r>
          </a:p>
          <a:p>
            <a:r>
              <a:rPr lang="en-US" sz="9600" i="1" dirty="0"/>
              <a:t>To improve the quality of life and participation in meaningful occupations for children and adults with disabilities, and their family, in Scotland.</a:t>
            </a:r>
          </a:p>
          <a:p>
            <a:r>
              <a:rPr lang="en-US" sz="9600" b="1" u="sng" dirty="0">
                <a:solidFill>
                  <a:srgbClr val="0070C0"/>
                </a:solidFill>
              </a:rPr>
              <a:t>Values:</a:t>
            </a:r>
            <a:r>
              <a:rPr lang="en-US" sz="9600" b="1" dirty="0">
                <a:solidFill>
                  <a:srgbClr val="0070C0"/>
                </a:solidFill>
              </a:rPr>
              <a:t>    </a:t>
            </a:r>
            <a:r>
              <a:rPr lang="en-US" sz="9600" b="1" i="1" dirty="0">
                <a:solidFill>
                  <a:srgbClr val="FFC000"/>
                </a:solidFill>
              </a:rPr>
              <a:t>PLAY</a:t>
            </a:r>
          </a:p>
          <a:p>
            <a:r>
              <a:rPr lang="en-US" sz="9600" i="1" dirty="0"/>
              <a:t>“play as a means to achieving other developmental goals.”</a:t>
            </a:r>
          </a:p>
          <a:p>
            <a:r>
              <a:rPr lang="en-US" sz="9600" i="1" dirty="0"/>
              <a:t>“play as an occupation: play as an aim, play as a right, and play for participation”</a:t>
            </a:r>
          </a:p>
          <a:p>
            <a:r>
              <a:rPr lang="en-US" sz="6400" i="1" dirty="0"/>
              <a:t>(Lynch &amp; Moore, 2016)</a:t>
            </a:r>
          </a:p>
          <a:p>
            <a:endParaRPr lang="en-US" sz="2000" i="1" dirty="0"/>
          </a:p>
        </p:txBody>
      </p:sp>
    </p:spTree>
    <p:extLst>
      <p:ext uri="{BB962C8B-B14F-4D97-AF65-F5344CB8AC3E}">
        <p14:creationId xmlns:p14="http://schemas.microsoft.com/office/powerpoint/2010/main" val="1664197085"/>
      </p:ext>
    </p:extLst>
  </p:cSld>
  <p:clrMapOvr>
    <a:masterClrMapping/>
  </p:clrMapOvr>
  <mc:AlternateContent xmlns:mc="http://schemas.openxmlformats.org/markup-compatibility/2006" xmlns:p14="http://schemas.microsoft.com/office/powerpoint/2010/main">
    <mc:Choice Requires="p14">
      <p:transition spd="slow" p14:dur="2000" advTm="208621"/>
    </mc:Choice>
    <mc:Fallback xmlns="">
      <p:transition spd="slow" advTm="20862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3EBA-492B-4CF4-9490-34CCE5A80A37}"/>
              </a:ext>
            </a:extLst>
          </p:cNvPr>
          <p:cNvSpPr>
            <a:spLocks noGrp="1"/>
          </p:cNvSpPr>
          <p:nvPr>
            <p:ph type="title"/>
          </p:nvPr>
        </p:nvSpPr>
        <p:spPr/>
        <p:txBody>
          <a:bodyPr/>
          <a:lstStyle/>
          <a:p>
            <a:r>
              <a:rPr lang="en-US" sz="5400" dirty="0">
                <a:solidFill>
                  <a:srgbClr val="FFC000"/>
                </a:solidFill>
              </a:rPr>
              <a:t>About</a:t>
            </a:r>
            <a:r>
              <a:rPr lang="en-US" sz="5400" dirty="0">
                <a:solidFill>
                  <a:srgbClr val="00B0F0"/>
                </a:solidFill>
              </a:rPr>
              <a:t> ‘</a:t>
            </a:r>
            <a:r>
              <a:rPr lang="en-US" sz="5400" dirty="0">
                <a:solidFill>
                  <a:srgbClr val="0070C0"/>
                </a:solidFill>
              </a:rPr>
              <a:t>rebound therapy’</a:t>
            </a:r>
            <a:endParaRPr lang="en-GB" dirty="0"/>
          </a:p>
        </p:txBody>
      </p:sp>
      <p:sp>
        <p:nvSpPr>
          <p:cNvPr id="3" name="Content Placeholder 2">
            <a:extLst>
              <a:ext uri="{FF2B5EF4-FFF2-40B4-BE49-F238E27FC236}">
                <a16:creationId xmlns:a16="http://schemas.microsoft.com/office/drawing/2014/main" id="{C3CA30D2-EDC7-49C9-846E-562B1EC03DA9}"/>
              </a:ext>
            </a:extLst>
          </p:cNvPr>
          <p:cNvSpPr>
            <a:spLocks noGrp="1"/>
          </p:cNvSpPr>
          <p:nvPr>
            <p:ph idx="1"/>
          </p:nvPr>
        </p:nvSpPr>
        <p:spPr/>
        <p:txBody>
          <a:bodyPr/>
          <a:lstStyle/>
          <a:p>
            <a:r>
              <a:rPr lang="en-US" dirty="0">
                <a:solidFill>
                  <a:srgbClr val="0070C0"/>
                </a:solidFill>
                <a:hlinkClick r:id="rId2">
                  <a:extLst>
                    <a:ext uri="{A12FA001-AC4F-418D-AE19-62706E023703}">
                      <ahyp:hlinkClr xmlns:ahyp="http://schemas.microsoft.com/office/drawing/2018/hyperlinkcolor" val="tx"/>
                    </a:ext>
                  </a:extLst>
                </a:hlinkClick>
              </a:rPr>
              <a:t>Defining ‘rebound therapy’ &amp; where it fits within Occupational Therapy – bOunceT</a:t>
            </a:r>
            <a:endParaRPr lang="en-US" dirty="0">
              <a:solidFill>
                <a:srgbClr val="0070C0"/>
              </a:solidFill>
            </a:endParaRPr>
          </a:p>
          <a:p>
            <a:r>
              <a:rPr lang="en-US" b="1" u="sng" dirty="0">
                <a:solidFill>
                  <a:srgbClr val="FFC000"/>
                </a:solidFill>
              </a:rPr>
              <a:t>Must read blog ^^^</a:t>
            </a:r>
          </a:p>
          <a:p>
            <a:endParaRPr lang="en-US" dirty="0"/>
          </a:p>
          <a:p>
            <a:r>
              <a:rPr lang="en-US" i="1" dirty="0"/>
              <a:t>“As there is no regulatory body for this intervention, there is no one-single </a:t>
            </a:r>
            <a:r>
              <a:rPr lang="en-US" i="1" dirty="0" err="1"/>
              <a:t>organisation</a:t>
            </a:r>
            <a:r>
              <a:rPr lang="en-US" i="1" dirty="0"/>
              <a:t> who can deliver training in rebound therapy and there is no membership or license to accredit you to do this”                       </a:t>
            </a:r>
            <a:r>
              <a:rPr lang="en-US" sz="1800" dirty="0"/>
              <a:t>Advertising Standards Authority, 2016</a:t>
            </a:r>
          </a:p>
          <a:p>
            <a:endParaRPr lang="en-US" sz="1800" dirty="0"/>
          </a:p>
          <a:p>
            <a:r>
              <a:rPr lang="en-US" sz="1800" dirty="0">
                <a:solidFill>
                  <a:srgbClr val="0070C0"/>
                </a:solidFill>
                <a:hlinkClick r:id="rId3">
                  <a:extLst>
                    <a:ext uri="{A12FA001-AC4F-418D-AE19-62706E023703}">
                      <ahyp:hlinkClr xmlns:ahyp="http://schemas.microsoft.com/office/drawing/2018/hyperlinkcolor" val="tx"/>
                    </a:ext>
                  </a:extLst>
                </a:hlinkClick>
              </a:rPr>
              <a:t>safe_practice_in_rebound_therapy_01_10_16_0.pdf (csp.org.uk)</a:t>
            </a:r>
            <a:endParaRPr lang="en-GB" sz="2400" dirty="0">
              <a:solidFill>
                <a:srgbClr val="0070C0"/>
              </a:solidFill>
            </a:endParaRPr>
          </a:p>
        </p:txBody>
      </p:sp>
    </p:spTree>
    <p:extLst>
      <p:ext uri="{BB962C8B-B14F-4D97-AF65-F5344CB8AC3E}">
        <p14:creationId xmlns:p14="http://schemas.microsoft.com/office/powerpoint/2010/main" val="124474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44B2-7432-41E1-8B4C-F01970E2C437}"/>
              </a:ext>
            </a:extLst>
          </p:cNvPr>
          <p:cNvSpPr>
            <a:spLocks noGrp="1"/>
          </p:cNvSpPr>
          <p:nvPr>
            <p:ph type="title"/>
          </p:nvPr>
        </p:nvSpPr>
        <p:spPr/>
        <p:txBody>
          <a:bodyPr/>
          <a:lstStyle/>
          <a:p>
            <a:r>
              <a:rPr lang="en-US" dirty="0">
                <a:solidFill>
                  <a:srgbClr val="FFC000"/>
                </a:solidFill>
              </a:rPr>
              <a:t>Health promotion</a:t>
            </a:r>
            <a:endParaRPr lang="en-GB" dirty="0">
              <a:solidFill>
                <a:srgbClr val="FFC000"/>
              </a:solidFill>
            </a:endParaRPr>
          </a:p>
        </p:txBody>
      </p:sp>
      <p:pic>
        <p:nvPicPr>
          <p:cNvPr id="5" name="Content Placeholder 4">
            <a:extLst>
              <a:ext uri="{FF2B5EF4-FFF2-40B4-BE49-F238E27FC236}">
                <a16:creationId xmlns:a16="http://schemas.microsoft.com/office/drawing/2014/main" id="{58464515-4F4B-4896-A04C-243E4E1C5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567027"/>
            <a:ext cx="5357731" cy="2213043"/>
          </a:xfrm>
        </p:spPr>
      </p:pic>
      <p:pic>
        <p:nvPicPr>
          <p:cNvPr id="7" name="Picture 6">
            <a:extLst>
              <a:ext uri="{FF2B5EF4-FFF2-40B4-BE49-F238E27FC236}">
                <a16:creationId xmlns:a16="http://schemas.microsoft.com/office/drawing/2014/main" id="{0DBE648C-AA6F-4B37-B1B6-3107CF471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3429000"/>
            <a:ext cx="4679204" cy="2502830"/>
          </a:xfrm>
          <a:prstGeom prst="rect">
            <a:avLst/>
          </a:prstGeom>
        </p:spPr>
      </p:pic>
    </p:spTree>
    <p:extLst>
      <p:ext uri="{BB962C8B-B14F-4D97-AF65-F5344CB8AC3E}">
        <p14:creationId xmlns:p14="http://schemas.microsoft.com/office/powerpoint/2010/main" val="37090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A1C327-EA24-467C-AE19-54D015985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33" y="2329775"/>
            <a:ext cx="5857039" cy="2198449"/>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865E3678-CBD8-41CF-90E6-13E2AECD8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577" y="0"/>
            <a:ext cx="4850423" cy="6858000"/>
          </a:xfrm>
          <a:prstGeom prst="rect">
            <a:avLst/>
          </a:prstGeom>
        </p:spPr>
      </p:pic>
    </p:spTree>
    <p:extLst>
      <p:ext uri="{BB962C8B-B14F-4D97-AF65-F5344CB8AC3E}">
        <p14:creationId xmlns:p14="http://schemas.microsoft.com/office/powerpoint/2010/main" val="215824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issues xmlns="42a9eb61-2261-4647-9fe5-eea91cb70d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4ADBD68091B34DA4EC4E2E0578250F" ma:contentTypeVersion="26" ma:contentTypeDescription="Create a new document." ma:contentTypeScope="" ma:versionID="8a299ba9a37d771d615a001623e566a0">
  <xsd:schema xmlns:xsd="http://www.w3.org/2001/XMLSchema" xmlns:xs="http://www.w3.org/2001/XMLSchema" xmlns:p="http://schemas.microsoft.com/office/2006/metadata/properties" xmlns:ns2="42a9eb61-2261-4647-9fe5-eea91cb70d90" xmlns:ns3="fcd14f59-e754-42d0-ae93-63ce35b9baf2" xmlns:ns4="http://schemas.microsoft.com/sharepoint/v4" targetNamespace="http://schemas.microsoft.com/office/2006/metadata/properties" ma:root="true" ma:fieldsID="e1808aac3bd531ec25bf8c11b676d468" ns2:_="" ns3:_="" ns4:_="">
    <xsd:import namespace="42a9eb61-2261-4647-9fe5-eea91cb70d90"/>
    <xsd:import namespace="fcd14f59-e754-42d0-ae93-63ce35b9baf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4:IconOverlay" minOccurs="0"/>
                <xsd:element ref="ns2:issu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9eb61-2261-4647-9fe5-eea91cb70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issues" ma:index="21" nillable="true" ma:displayName="issues" ma:format="Dropdown" ma:internalName="issu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d14f59-e754-42d0-ae93-63ce35b9baf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35D4BA-33A7-402B-9997-F2264B4C84C2}">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purl.org/dc/dcmitype/"/>
    <ds:schemaRef ds:uri="7b3cc01a-4e2a-43e6-9227-d09d694047dd"/>
    <ds:schemaRef ds:uri="84d1bad5-468c-4d8f-99f1-0cad6636d99c"/>
    <ds:schemaRef ds:uri="http://www.w3.org/XML/1998/namespace"/>
    <ds:schemaRef ds:uri="http://schemas.microsoft.com/sharepoint/v4"/>
    <ds:schemaRef ds:uri="42a9eb61-2261-4647-9fe5-eea91cb70d90"/>
  </ds:schemaRefs>
</ds:datastoreItem>
</file>

<file path=customXml/itemProps2.xml><?xml version="1.0" encoding="utf-8"?>
<ds:datastoreItem xmlns:ds="http://schemas.openxmlformats.org/officeDocument/2006/customXml" ds:itemID="{DF3D7095-1E2E-4B38-882B-EACB7B351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9eb61-2261-4647-9fe5-eea91cb70d90"/>
    <ds:schemaRef ds:uri="fcd14f59-e754-42d0-ae93-63ce35b9baf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9D36E2-F0E1-4AD2-8478-79905D09F1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TotalTime>
  <Words>631</Words>
  <Application>Microsoft Office PowerPoint</Application>
  <PresentationFormat>Widescreen</PresentationFormat>
  <Paragraphs>68</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Tw Cen MT</vt:lpstr>
      <vt:lpstr>Tw Cen MT Condensed</vt:lpstr>
      <vt:lpstr>Wingdings 3</vt:lpstr>
      <vt:lpstr>Integral</vt:lpstr>
      <vt:lpstr>Callum MacKinnon</vt:lpstr>
      <vt:lpstr>Outline </vt:lpstr>
      <vt:lpstr>About me…</vt:lpstr>
      <vt:lpstr>PowerPoint Presentation</vt:lpstr>
      <vt:lpstr>PowerPoint Presentation</vt:lpstr>
      <vt:lpstr>About Bounce ot..</vt:lpstr>
      <vt:lpstr>About ‘rebound therapy’</vt:lpstr>
      <vt:lpstr>Health promotion</vt:lpstr>
      <vt:lpstr>PowerPoint Presentation</vt:lpstr>
      <vt:lpstr>Social Enterprise </vt:lpstr>
      <vt:lpstr>PowerPoint Presentation</vt:lpstr>
      <vt:lpstr>PowerPoint Presentation</vt:lpstr>
      <vt:lpstr>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Callum MacKinnon</dc:title>
  <dc:creator>Callum MacKinnon</dc:creator>
  <cp:lastModifiedBy>Channine Clarke</cp:lastModifiedBy>
  <cp:revision>22</cp:revision>
  <dcterms:created xsi:type="dcterms:W3CDTF">2020-05-17T17:19:14Z</dcterms:created>
  <dcterms:modified xsi:type="dcterms:W3CDTF">2021-11-23T11:41:23Z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0x010100444ADBD68091B34DA4EC4E2E0578250F</vt:lpwstr>
  </property>
</Properties>
</file>