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2" r:id="rId4"/>
  </p:sldMasterIdLst>
  <p:notesMasterIdLst>
    <p:notesMasterId r:id="rId22"/>
  </p:notesMasterIdLst>
  <p:sldIdLst>
    <p:sldId id="256" r:id="rId5"/>
    <p:sldId id="257" r:id="rId6"/>
    <p:sldId id="258" r:id="rId7"/>
    <p:sldId id="260" r:id="rId8"/>
    <p:sldId id="262" r:id="rId9"/>
    <p:sldId id="279" r:id="rId10"/>
    <p:sldId id="259" r:id="rId11"/>
    <p:sldId id="278" r:id="rId12"/>
    <p:sldId id="261" r:id="rId13"/>
    <p:sldId id="280" r:id="rId14"/>
    <p:sldId id="263" r:id="rId15"/>
    <p:sldId id="281" r:id="rId16"/>
    <p:sldId id="276" r:id="rId17"/>
    <p:sldId id="274" r:id="rId18"/>
    <p:sldId id="282" r:id="rId19"/>
    <p:sldId id="283" r:id="rId20"/>
    <p:sldId id="275" r:id="rId21"/>
  </p:sldIdLst>
  <p:sldSz cx="13004800" cy="9753600"/>
  <p:notesSz cx="6858000" cy="9144000"/>
  <p:defaultTextStyle>
    <a:lvl1pPr algn="ctr" defTabSz="584200">
      <a:defRPr sz="3600">
        <a:latin typeface="News Gothic MT"/>
        <a:ea typeface="News Gothic MT"/>
        <a:cs typeface="News Gothic MT"/>
        <a:sym typeface="News Gothic MT"/>
      </a:defRPr>
    </a:lvl1pPr>
    <a:lvl2pPr algn="ctr" defTabSz="584200">
      <a:defRPr sz="3600">
        <a:latin typeface="News Gothic MT"/>
        <a:ea typeface="News Gothic MT"/>
        <a:cs typeface="News Gothic MT"/>
        <a:sym typeface="News Gothic MT"/>
      </a:defRPr>
    </a:lvl2pPr>
    <a:lvl3pPr algn="ctr" defTabSz="584200">
      <a:defRPr sz="3600">
        <a:latin typeface="News Gothic MT"/>
        <a:ea typeface="News Gothic MT"/>
        <a:cs typeface="News Gothic MT"/>
        <a:sym typeface="News Gothic MT"/>
      </a:defRPr>
    </a:lvl3pPr>
    <a:lvl4pPr algn="ctr" defTabSz="584200">
      <a:defRPr sz="3600">
        <a:latin typeface="News Gothic MT"/>
        <a:ea typeface="News Gothic MT"/>
        <a:cs typeface="News Gothic MT"/>
        <a:sym typeface="News Gothic MT"/>
      </a:defRPr>
    </a:lvl4pPr>
    <a:lvl5pPr algn="ctr" defTabSz="584200">
      <a:defRPr sz="3600">
        <a:latin typeface="News Gothic MT"/>
        <a:ea typeface="News Gothic MT"/>
        <a:cs typeface="News Gothic MT"/>
        <a:sym typeface="News Gothic MT"/>
      </a:defRPr>
    </a:lvl5pPr>
    <a:lvl6pPr algn="ctr" defTabSz="584200">
      <a:defRPr sz="3600">
        <a:latin typeface="News Gothic MT"/>
        <a:ea typeface="News Gothic MT"/>
        <a:cs typeface="News Gothic MT"/>
        <a:sym typeface="News Gothic MT"/>
      </a:defRPr>
    </a:lvl6pPr>
    <a:lvl7pPr algn="ctr" defTabSz="584200">
      <a:defRPr sz="3600">
        <a:latin typeface="News Gothic MT"/>
        <a:ea typeface="News Gothic MT"/>
        <a:cs typeface="News Gothic MT"/>
        <a:sym typeface="News Gothic MT"/>
      </a:defRPr>
    </a:lvl7pPr>
    <a:lvl8pPr algn="ctr" defTabSz="584200">
      <a:defRPr sz="3600">
        <a:latin typeface="News Gothic MT"/>
        <a:ea typeface="News Gothic MT"/>
        <a:cs typeface="News Gothic MT"/>
        <a:sym typeface="News Gothic MT"/>
      </a:defRPr>
    </a:lvl8pPr>
    <a:lvl9pPr algn="ctr" defTabSz="584200">
      <a:defRPr sz="3600">
        <a:latin typeface="News Gothic MT"/>
        <a:ea typeface="News Gothic MT"/>
        <a:cs typeface="News Gothic MT"/>
        <a:sym typeface="News Gothic MT"/>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News Gothic MT"/>
          <a:ea typeface="News Gothic MT"/>
          <a:cs typeface="News Gothic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wholeTbl>
    <a:band2H>
      <a:tcTxStyle/>
      <a:tcStyle>
        <a:tcBdr/>
        <a:fill>
          <a:solidFill>
            <a:srgbClr val="FFFFFF"/>
          </a:solidFill>
        </a:fill>
      </a:tcStyle>
    </a:band2H>
    <a:firstCol>
      <a:tcTxStyle b="on" i="on">
        <a:font>
          <a:latin typeface="News Gothic MT"/>
          <a:ea typeface="News Gothic MT"/>
          <a:cs typeface="News Gothic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Col>
    <a:lastRow>
      <a:tcTxStyle b="on" i="on">
        <a:font>
          <a:latin typeface="News Gothic MT"/>
          <a:ea typeface="News Gothic MT"/>
          <a:cs typeface="News Gothic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News Gothic MT"/>
          <a:ea typeface="News Gothic MT"/>
          <a:cs typeface="News Gothic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C7B018BB-80A7-4F77-B60F-C8B233D01FF8}" styleName="">
    <a:tblBg/>
    <a:wholeTbl>
      <a:tcTxStyle b="on" i="on">
        <a:font>
          <a:latin typeface="News Gothic MT"/>
          <a:ea typeface="News Gothic MT"/>
          <a:cs typeface="News Gothic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D6DF"/>
          </a:solidFill>
        </a:fill>
      </a:tcStyle>
    </a:wholeTbl>
    <a:band2H>
      <a:tcTxStyle/>
      <a:tcStyle>
        <a:tcBdr/>
        <a:fill>
          <a:solidFill>
            <a:srgbClr val="E7ECEF"/>
          </a:solidFill>
        </a:fill>
      </a:tcStyle>
    </a:band2H>
    <a:firstCol>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C7C9F"/>
          </a:solidFill>
        </a:fill>
      </a:tcStyle>
    </a:firstCol>
    <a:la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C7C9F"/>
          </a:solidFill>
        </a:fill>
      </a:tcStyle>
    </a:lastRow>
    <a:fir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C7C9F"/>
          </a:solidFill>
        </a:fill>
      </a:tcStyle>
    </a:firstRow>
  </a:tblStyle>
  <a:tblStyle styleId="{EEE7283C-3CF3-47DC-8721-378D4A62B228}" styleName="">
    <a:tblBg/>
    <a:wholeTbl>
      <a:tcTxStyle b="on" i="on">
        <a:font>
          <a:latin typeface="News Gothic MT"/>
          <a:ea typeface="News Gothic MT"/>
          <a:cs typeface="News Gothic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4D5CB"/>
          </a:solidFill>
        </a:fill>
      </a:tcStyle>
    </a:wholeTbl>
    <a:band2H>
      <a:tcTxStyle/>
      <a:tcStyle>
        <a:tcBdr/>
        <a:fill>
          <a:solidFill>
            <a:srgbClr val="FAEBE7"/>
          </a:solidFill>
        </a:fill>
      </a:tcStyle>
    </a:band2H>
    <a:firstCol>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751D"/>
          </a:solidFill>
        </a:fill>
      </a:tcStyle>
    </a:firstCol>
    <a:la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751D"/>
          </a:solidFill>
        </a:fill>
      </a:tcStyle>
    </a:lastRow>
    <a:fir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751D"/>
          </a:solidFill>
        </a:fill>
      </a:tcStyle>
    </a:firstRow>
  </a:tblStyle>
  <a:tblStyle styleId="{CF821DB8-F4EB-4A41-A1BA-3FCAFE7338EE}" styleName="">
    <a:tblBg/>
    <a:wholeTbl>
      <a:tcTxStyle b="on" i="on">
        <a:font>
          <a:latin typeface="News Gothic MT"/>
          <a:ea typeface="News Gothic MT"/>
          <a:cs typeface="News Gothic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8CACA"/>
          </a:solidFill>
        </a:fill>
      </a:tcStyle>
    </a:wholeTbl>
    <a:band2H>
      <a:tcTxStyle/>
      <a:tcStyle>
        <a:tcBdr/>
        <a:fill>
          <a:solidFill>
            <a:srgbClr val="F4E6E6"/>
          </a:solidFill>
        </a:fill>
      </a:tcStyle>
    </a:band2H>
    <a:firstCol>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00000"/>
          </a:solidFill>
        </a:fill>
      </a:tcStyle>
    </a:firstCol>
    <a:la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00000"/>
          </a:solidFill>
        </a:fill>
      </a:tcStyle>
    </a:lastRow>
    <a:fir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00000"/>
          </a:solidFill>
        </a:fill>
      </a:tcStyle>
    </a:firstRow>
  </a:tblStyle>
  <a:tblStyle styleId="{33BA23B1-9221-436E-865A-0063620EA4FD}" styleName="">
    <a:tblBg/>
    <a:wholeTbl>
      <a:tcTxStyle b="on" i="on">
        <a:font>
          <a:latin typeface="News Gothic MT"/>
          <a:ea typeface="News Gothic MT"/>
          <a:cs typeface="News Gothic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News Gothic MT"/>
          <a:ea typeface="News Gothic MT"/>
          <a:cs typeface="News Gothic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2C7C9F"/>
          </a:solidFill>
        </a:fill>
      </a:tcStyle>
    </a:firstCol>
    <a:lastRow>
      <a:tcTxStyle b="on" i="on">
        <a:font>
          <a:latin typeface="News Gothic MT"/>
          <a:ea typeface="News Gothic MT"/>
          <a:cs typeface="News Gothic MT"/>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News Gothic MT"/>
          <a:ea typeface="News Gothic MT"/>
          <a:cs typeface="News Gothic MT"/>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2C7C9F"/>
          </a:solidFill>
        </a:fill>
      </a:tcStyle>
    </a:firstRow>
  </a:tblStyle>
  <a:tblStyle styleId="{2708684C-4D16-4618-839F-0558EEFCDFE6}" styleName="">
    <a:tblBg/>
    <a:wholeTbl>
      <a:tcTxStyle b="on" i="on">
        <a:font>
          <a:latin typeface="News Gothic MT"/>
          <a:ea typeface="News Gothic MT"/>
          <a:cs typeface="News Gothic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News Gothic MT"/>
          <a:ea typeface="News Gothic MT"/>
          <a:cs typeface="News Gothic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080" y="-11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032595034"/>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39"/>
            <a:ext cx="11054080" cy="2090702"/>
          </a:xfrm>
        </p:spPr>
        <p:txBody>
          <a:bodyPr/>
          <a:lstStyle/>
          <a:p>
            <a:r>
              <a:rPr lang="en-GB"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1AE1803-CAEE-8747-B6D7-4269B315977F}"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176802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1AE1803-CAEE-8747-B6D7-4269B315977F}"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356074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7"/>
            <a:ext cx="2926080" cy="8322169"/>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50240" y="390597"/>
            <a:ext cx="8561493" cy="832216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1AE1803-CAEE-8747-B6D7-4269B315977F}"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288766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2" name="Shape 52"/>
          <p:cNvSpPr>
            <a:spLocks noGrp="1"/>
          </p:cNvSpPr>
          <p:nvPr>
            <p:ph type="title"/>
          </p:nvPr>
        </p:nvSpPr>
        <p:spPr>
          <a:xfrm>
            <a:off x="1270000" y="0"/>
            <a:ext cx="10464800" cy="4940300"/>
          </a:xfrm>
          <a:prstGeom prst="rect">
            <a:avLst/>
          </a:prstGeom>
        </p:spPr>
        <p:txBody>
          <a:bodyPr/>
          <a:lstStyle>
            <a:lvl1pPr>
              <a:defRPr sz="8000"/>
            </a:lvl1pPr>
          </a:lstStyle>
          <a:p>
            <a:pPr lvl="0">
              <a:defRPr sz="1800">
                <a:solidFill>
                  <a:srgbClr val="000000"/>
                </a:solidFill>
              </a:defRPr>
            </a:pPr>
            <a:r>
              <a:rPr sz="8000">
                <a:solidFill>
                  <a:srgbClr val="2C7C9F"/>
                </a:solidFill>
              </a:rPr>
              <a:t>Title Text</a:t>
            </a:r>
          </a:p>
        </p:txBody>
      </p:sp>
      <p:sp>
        <p:nvSpPr>
          <p:cNvPr id="53" name="Shape 53"/>
          <p:cNvSpPr>
            <a:spLocks noGrp="1"/>
          </p:cNvSpPr>
          <p:nvPr>
            <p:ph type="body" idx="1"/>
          </p:nvPr>
        </p:nvSpPr>
        <p:spPr>
          <a:xfrm>
            <a:off x="1270000" y="5029200"/>
            <a:ext cx="10464800" cy="4724400"/>
          </a:xfrm>
          <a:prstGeom prst="rect">
            <a:avLst/>
          </a:prstGeom>
        </p:spPr>
        <p:txBody>
          <a:bodyPr/>
          <a:lstStyle>
            <a:lvl1pPr marL="0" indent="0" algn="ctr">
              <a:spcBef>
                <a:spcPts val="0"/>
              </a:spcBef>
              <a:buClrTx/>
              <a:buSzTx/>
              <a:buFontTx/>
              <a:buNone/>
              <a:defRPr sz="3200"/>
            </a:lvl1pPr>
            <a:lvl2pPr marL="0" indent="0" algn="ctr">
              <a:spcBef>
                <a:spcPts val="0"/>
              </a:spcBef>
              <a:buClrTx/>
              <a:buSzTx/>
              <a:buFontTx/>
              <a:buNone/>
              <a:defRPr sz="3200"/>
            </a:lvl2pPr>
            <a:lvl3pPr marL="0" indent="0" algn="ctr">
              <a:spcBef>
                <a:spcPts val="0"/>
              </a:spcBef>
              <a:buClrTx/>
              <a:buSzTx/>
              <a:buFontTx/>
              <a:buNone/>
              <a:defRPr sz="3200"/>
            </a:lvl3pPr>
            <a:lvl4pPr marL="0" indent="0" algn="ctr">
              <a:spcBef>
                <a:spcPts val="0"/>
              </a:spcBef>
              <a:buClrTx/>
              <a:buSzTx/>
              <a:buFontTx/>
              <a:buNone/>
              <a:defRPr sz="3200"/>
            </a:lvl4pPr>
            <a:lvl5pPr marL="0" indent="0" algn="ctr">
              <a:spcBef>
                <a:spcPts val="0"/>
              </a:spcBef>
              <a:buClrTx/>
              <a:buSzTx/>
              <a:buFontTx/>
              <a:buNone/>
              <a:defRPr sz="3200"/>
            </a:lvl5pPr>
          </a:lstStyle>
          <a:p>
            <a:pPr lvl="0">
              <a:defRPr sz="1800">
                <a:solidFill>
                  <a:srgbClr val="000000"/>
                </a:solidFill>
              </a:defRPr>
            </a:pPr>
            <a:r>
              <a:rPr sz="3200">
                <a:solidFill>
                  <a:srgbClr val="595959"/>
                </a:solidFill>
              </a:rPr>
              <a:t>Body Level One</a:t>
            </a:r>
          </a:p>
          <a:p>
            <a:pPr lvl="1">
              <a:defRPr sz="1800">
                <a:solidFill>
                  <a:srgbClr val="000000"/>
                </a:solidFill>
              </a:defRPr>
            </a:pPr>
            <a:r>
              <a:rPr sz="3200">
                <a:solidFill>
                  <a:srgbClr val="595959"/>
                </a:solidFill>
              </a:rPr>
              <a:t>Body Level Two</a:t>
            </a:r>
          </a:p>
          <a:p>
            <a:pPr lvl="2">
              <a:defRPr sz="1800">
                <a:solidFill>
                  <a:srgbClr val="000000"/>
                </a:solidFill>
              </a:defRPr>
            </a:pPr>
            <a:r>
              <a:rPr sz="3200">
                <a:solidFill>
                  <a:srgbClr val="595959"/>
                </a:solidFill>
              </a:rPr>
              <a:t>Body Level Three</a:t>
            </a:r>
          </a:p>
          <a:p>
            <a:pPr lvl="3">
              <a:defRPr sz="1800">
                <a:solidFill>
                  <a:srgbClr val="000000"/>
                </a:solidFill>
              </a:defRPr>
            </a:pPr>
            <a:r>
              <a:rPr sz="3200">
                <a:solidFill>
                  <a:srgbClr val="595959"/>
                </a:solidFill>
              </a:rPr>
              <a:t>Body Level Four</a:t>
            </a:r>
          </a:p>
          <a:p>
            <a:pPr lvl="4">
              <a:defRPr sz="1800">
                <a:solidFill>
                  <a:srgbClr val="000000"/>
                </a:solidFill>
              </a:defRPr>
            </a:pPr>
            <a:r>
              <a:rPr sz="3200">
                <a:solidFill>
                  <a:srgbClr val="595959"/>
                </a:solidFill>
              </a:rPr>
              <a:t>Body Level Five</a:t>
            </a: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1AE1803-CAEE-8747-B6D7-4269B315977F}"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1961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2"/>
            <a:ext cx="11054080" cy="1937173"/>
          </a:xfrm>
        </p:spPr>
        <p:txBody>
          <a:bodyPr anchor="t"/>
          <a:lstStyle>
            <a:lvl1pPr algn="l">
              <a:defRPr sz="5700" b="1" cap="all"/>
            </a:lvl1pPr>
          </a:lstStyle>
          <a:p>
            <a:r>
              <a:rPr lang="en-GB" smtClean="0"/>
              <a:t>Click to edit Master title style</a:t>
            </a:r>
            <a:endParaRPr lang="en-US"/>
          </a:p>
        </p:txBody>
      </p:sp>
      <p:sp>
        <p:nvSpPr>
          <p:cNvPr id="3" name="Text Placeholder 2"/>
          <p:cNvSpPr>
            <a:spLocks noGrp="1"/>
          </p:cNvSpPr>
          <p:nvPr>
            <p:ph type="body" idx="1"/>
          </p:nvPr>
        </p:nvSpPr>
        <p:spPr>
          <a:xfrm>
            <a:off x="1027290" y="4133993"/>
            <a:ext cx="11054080" cy="2133599"/>
          </a:xfrm>
        </p:spPr>
        <p:txBody>
          <a:bodyPr anchor="b"/>
          <a:lstStyle>
            <a:lvl1pPr marL="0" indent="0">
              <a:buNone/>
              <a:defRPr sz="2800">
                <a:solidFill>
                  <a:schemeClr val="tx1">
                    <a:tint val="75000"/>
                  </a:schemeClr>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1AE1803-CAEE-8747-B6D7-4269B315977F}"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80335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50240" y="2275841"/>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610773" y="2275841"/>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1AE1803-CAEE-8747-B6D7-4269B315977F}" type="datetimeFigureOut">
              <a:rPr lang="en-US" smtClean="0"/>
              <a:t>11/11/21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104190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GB"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606259" y="2183272"/>
            <a:ext cx="5748302"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GB" smtClean="0"/>
              <a:t>Click to edit Master text styles</a:t>
            </a:r>
          </a:p>
        </p:txBody>
      </p:sp>
      <p:sp>
        <p:nvSpPr>
          <p:cNvPr id="6" name="Content Placeholder 5"/>
          <p:cNvSpPr>
            <a:spLocks noGrp="1"/>
          </p:cNvSpPr>
          <p:nvPr>
            <p:ph sz="quarter" idx="4"/>
          </p:nvPr>
        </p:nvSpPr>
        <p:spPr>
          <a:xfrm>
            <a:off x="6606259"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1AE1803-CAEE-8747-B6D7-4269B315977F}" type="datetimeFigureOut">
              <a:rPr lang="en-US" smtClean="0"/>
              <a:t>11/11/21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177391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1AE1803-CAEE-8747-B6D7-4269B315977F}" type="datetimeFigureOut">
              <a:rPr lang="en-US" smtClean="0"/>
              <a:t>11/11/21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230632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E1803-CAEE-8747-B6D7-4269B315977F}" type="datetimeFigureOut">
              <a:rPr lang="en-US" smtClean="0"/>
              <a:t>11/11/21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250051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1" y="388338"/>
            <a:ext cx="4278490" cy="1652693"/>
          </a:xfrm>
        </p:spPr>
        <p:txBody>
          <a:bodyPr anchor="b"/>
          <a:lstStyle>
            <a:lvl1pPr algn="l">
              <a:defRPr sz="2800" b="1"/>
            </a:lvl1pPr>
          </a:lstStyle>
          <a:p>
            <a:r>
              <a:rPr lang="en-GB" smtClean="0"/>
              <a:t>Click to edit Master title style</a:t>
            </a:r>
            <a:endParaRPr lang="en-US"/>
          </a:p>
        </p:txBody>
      </p:sp>
      <p:sp>
        <p:nvSpPr>
          <p:cNvPr id="3" name="Content Placeholder 2"/>
          <p:cNvSpPr>
            <a:spLocks noGrp="1"/>
          </p:cNvSpPr>
          <p:nvPr>
            <p:ph idx="1"/>
          </p:nvPr>
        </p:nvSpPr>
        <p:spPr>
          <a:xfrm>
            <a:off x="5084516" y="388339"/>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50241" y="2041032"/>
            <a:ext cx="4278490" cy="6671734"/>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1AE1803-CAEE-8747-B6D7-4269B315977F}" type="datetimeFigureOut">
              <a:rPr lang="en-US" smtClean="0"/>
              <a:t>11/11/21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528909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GB"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endParaRPr lang="en-US"/>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1AE1803-CAEE-8747-B6D7-4269B315977F}" type="datetimeFigureOut">
              <a:rPr lang="en-US" smtClean="0"/>
              <a:t>11/11/21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fld id="{86CB4B4D-7CA3-9044-876B-883B54F8677D}" type="slidenum">
              <a:rPr lang="uk-UA" smtClean="0"/>
              <a:t>‹#›</a:t>
            </a:fld>
            <a:endParaRPr lang="uk-UA"/>
          </a:p>
        </p:txBody>
      </p:sp>
    </p:spTree>
    <p:extLst>
      <p:ext uri="{BB962C8B-B14F-4D97-AF65-F5344CB8AC3E}">
        <p14:creationId xmlns:p14="http://schemas.microsoft.com/office/powerpoint/2010/main" val="22226592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390596"/>
            <a:ext cx="11704320" cy="1625600"/>
          </a:xfrm>
          <a:prstGeom prst="rect">
            <a:avLst/>
          </a:prstGeom>
        </p:spPr>
        <p:txBody>
          <a:bodyPr vert="horz" lIns="130046" tIns="65023" rIns="130046" bIns="65023"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650240" y="2275841"/>
            <a:ext cx="11704320" cy="6436925"/>
          </a:xfrm>
          <a:prstGeom prst="rect">
            <a:avLst/>
          </a:prstGeom>
        </p:spPr>
        <p:txBody>
          <a:bodyPr vert="horz" lIns="130046" tIns="65023" rIns="130046" bIns="65023"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650240" y="9040143"/>
            <a:ext cx="3034453" cy="519289"/>
          </a:xfrm>
          <a:prstGeom prst="rect">
            <a:avLst/>
          </a:prstGeom>
        </p:spPr>
        <p:txBody>
          <a:bodyPr vert="horz" lIns="130046" tIns="65023" rIns="130046" bIns="65023" rtlCol="0" anchor="ctr"/>
          <a:lstStyle>
            <a:lvl1pPr algn="l">
              <a:defRPr sz="1700">
                <a:solidFill>
                  <a:schemeClr val="tx1">
                    <a:tint val="75000"/>
                  </a:schemeClr>
                </a:solidFill>
              </a:defRPr>
            </a:lvl1pPr>
          </a:lstStyle>
          <a:p>
            <a:fld id="{D1AE1803-CAEE-8747-B6D7-4269B315977F}" type="datetimeFigureOut">
              <a:rPr lang="en-US" smtClean="0"/>
              <a:t>11/11/21</a:t>
            </a:fld>
            <a:endParaRPr lang="en-US"/>
          </a:p>
        </p:txBody>
      </p:sp>
      <p:sp>
        <p:nvSpPr>
          <p:cNvPr id="5" name="Footer Placeholder 4"/>
          <p:cNvSpPr>
            <a:spLocks noGrp="1"/>
          </p:cNvSpPr>
          <p:nvPr>
            <p:ph type="ftr" sz="quarter" idx="3"/>
          </p:nvPr>
        </p:nvSpPr>
        <p:spPr>
          <a:xfrm>
            <a:off x="4443307" y="9040143"/>
            <a:ext cx="4118187" cy="519289"/>
          </a:xfrm>
          <a:prstGeom prst="rect">
            <a:avLst/>
          </a:prstGeom>
        </p:spPr>
        <p:txBody>
          <a:bodyPr vert="horz" lIns="130046" tIns="65023" rIns="130046" bIns="65023"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0107" y="9040143"/>
            <a:ext cx="3034453" cy="519289"/>
          </a:xfrm>
          <a:prstGeom prst="rect">
            <a:avLst/>
          </a:prstGeom>
        </p:spPr>
        <p:txBody>
          <a:bodyPr vert="horz" lIns="130046" tIns="65023" rIns="130046" bIns="65023" rtlCol="0" anchor="ctr"/>
          <a:lstStyle>
            <a:lvl1pPr algn="r">
              <a:defRPr sz="1700">
                <a:solidFill>
                  <a:schemeClr val="tx1">
                    <a:tint val="75000"/>
                  </a:schemeClr>
                </a:solidFill>
              </a:defRPr>
            </a:lvl1pPr>
          </a:lstStyle>
          <a:p>
            <a:pPr lvl="0"/>
            <a:fld id="{86CB4B4D-7CA3-9044-876B-883B54F8677D}" type="slidenum">
              <a:rPr lang="uk-UA" smtClean="0"/>
              <a:t>‹#›</a:t>
            </a:fld>
            <a:endParaRPr lang="uk-UA"/>
          </a:p>
        </p:txBody>
      </p:sp>
    </p:spTree>
    <p:extLst>
      <p:ext uri="{BB962C8B-B14F-4D97-AF65-F5344CB8AC3E}">
        <p14:creationId xmlns:p14="http://schemas.microsoft.com/office/powerpoint/2010/main" val="2447939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defTabSz="650230" rtl="0" eaLnBrk="1" latinLnBrk="0" hangingPunct="1">
        <a:spcBef>
          <a:spcPct val="0"/>
        </a:spcBef>
        <a:buNone/>
        <a:defRPr sz="6300" kern="1200">
          <a:solidFill>
            <a:schemeClr val="tx1"/>
          </a:solidFill>
          <a:latin typeface="+mj-lt"/>
          <a:ea typeface="+mj-ea"/>
          <a:cs typeface="+mj-cs"/>
        </a:defRPr>
      </a:lvl1pPr>
    </p:titleStyle>
    <p:bodyStyle>
      <a:lvl1pPr marL="487672" indent="-487672" algn="l" defTabSz="650230" rtl="0" eaLnBrk="1" latinLnBrk="0" hangingPunct="1">
        <a:spcBef>
          <a:spcPct val="20000"/>
        </a:spcBef>
        <a:buFont typeface="Arial"/>
        <a:buChar char="•"/>
        <a:defRPr sz="4600" kern="1200">
          <a:solidFill>
            <a:schemeClr val="tx1"/>
          </a:solidFill>
          <a:latin typeface="+mn-lt"/>
          <a:ea typeface="+mn-ea"/>
          <a:cs typeface="+mn-cs"/>
        </a:defRPr>
      </a:lvl1pPr>
      <a:lvl2pPr marL="1056623" indent="-406394" algn="l" defTabSz="650230" rtl="0" eaLnBrk="1" latinLnBrk="0" hangingPunct="1">
        <a:spcBef>
          <a:spcPct val="20000"/>
        </a:spcBef>
        <a:buFont typeface="Arial"/>
        <a:buChar char="–"/>
        <a:defRPr sz="4000" kern="1200">
          <a:solidFill>
            <a:schemeClr val="tx1"/>
          </a:solidFill>
          <a:latin typeface="+mn-lt"/>
          <a:ea typeface="+mn-ea"/>
          <a:cs typeface="+mn-cs"/>
        </a:defRPr>
      </a:lvl2pPr>
      <a:lvl3pPr marL="1625575" indent="-325115" algn="l" defTabSz="650230" rtl="0" eaLnBrk="1" latinLnBrk="0" hangingPunct="1">
        <a:spcBef>
          <a:spcPct val="20000"/>
        </a:spcBef>
        <a:buFont typeface="Arial"/>
        <a:buChar char="•"/>
        <a:defRPr sz="3400" kern="1200">
          <a:solidFill>
            <a:schemeClr val="tx1"/>
          </a:solidFill>
          <a:latin typeface="+mn-lt"/>
          <a:ea typeface="+mn-ea"/>
          <a:cs typeface="+mn-cs"/>
        </a:defRPr>
      </a:lvl3pPr>
      <a:lvl4pPr marL="2275804" indent="-325115" algn="l" defTabSz="650230" rtl="0" eaLnBrk="1" latinLnBrk="0" hangingPunct="1">
        <a:spcBef>
          <a:spcPct val="20000"/>
        </a:spcBef>
        <a:buFont typeface="Arial"/>
        <a:buChar char="–"/>
        <a:defRPr sz="2800" kern="1200">
          <a:solidFill>
            <a:schemeClr val="tx1"/>
          </a:solidFill>
          <a:latin typeface="+mn-lt"/>
          <a:ea typeface="+mn-ea"/>
          <a:cs typeface="+mn-cs"/>
        </a:defRPr>
      </a:lvl4pPr>
      <a:lvl5pPr marL="2926034" indent="-325115" algn="l" defTabSz="650230" rtl="0" eaLnBrk="1" latinLnBrk="0" hangingPunct="1">
        <a:spcBef>
          <a:spcPct val="20000"/>
        </a:spcBef>
        <a:buFont typeface="Arial"/>
        <a:buChar char="»"/>
        <a:defRPr sz="2800" kern="1200">
          <a:solidFill>
            <a:schemeClr val="tx1"/>
          </a:solidFill>
          <a:latin typeface="+mn-lt"/>
          <a:ea typeface="+mn-ea"/>
          <a:cs typeface="+mn-cs"/>
        </a:defRPr>
      </a:lvl5pPr>
      <a:lvl6pPr marL="3576264" indent="-325115" algn="l" defTabSz="650230" rtl="0" eaLnBrk="1" latinLnBrk="0" hangingPunct="1">
        <a:spcBef>
          <a:spcPct val="20000"/>
        </a:spcBef>
        <a:buFont typeface="Arial"/>
        <a:buChar char="•"/>
        <a:defRPr sz="2800" kern="1200">
          <a:solidFill>
            <a:schemeClr val="tx1"/>
          </a:solidFill>
          <a:latin typeface="+mn-lt"/>
          <a:ea typeface="+mn-ea"/>
          <a:cs typeface="+mn-cs"/>
        </a:defRPr>
      </a:lvl6pPr>
      <a:lvl7pPr marL="4226494" indent="-325115" algn="l" defTabSz="650230" rtl="0" eaLnBrk="1" latinLnBrk="0" hangingPunct="1">
        <a:spcBef>
          <a:spcPct val="20000"/>
        </a:spcBef>
        <a:buFont typeface="Arial"/>
        <a:buChar char="•"/>
        <a:defRPr sz="2800" kern="1200">
          <a:solidFill>
            <a:schemeClr val="tx1"/>
          </a:solidFill>
          <a:latin typeface="+mn-lt"/>
          <a:ea typeface="+mn-ea"/>
          <a:cs typeface="+mn-cs"/>
        </a:defRPr>
      </a:lvl7pPr>
      <a:lvl8pPr marL="4876724" indent="-325115" algn="l" defTabSz="650230" rtl="0" eaLnBrk="1" latinLnBrk="0" hangingPunct="1">
        <a:spcBef>
          <a:spcPct val="20000"/>
        </a:spcBef>
        <a:buFont typeface="Arial"/>
        <a:buChar char="•"/>
        <a:defRPr sz="2800" kern="1200">
          <a:solidFill>
            <a:schemeClr val="tx1"/>
          </a:solidFill>
          <a:latin typeface="+mn-lt"/>
          <a:ea typeface="+mn-ea"/>
          <a:cs typeface="+mn-cs"/>
        </a:defRPr>
      </a:lvl8pPr>
      <a:lvl9pPr marL="5526954" indent="-325115" algn="l" defTabSz="650230"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230" rtl="0" eaLnBrk="1" latinLnBrk="0" hangingPunct="1">
        <a:defRPr sz="2600" kern="1200">
          <a:solidFill>
            <a:schemeClr val="tx1"/>
          </a:solidFill>
          <a:latin typeface="+mn-lt"/>
          <a:ea typeface="+mn-ea"/>
          <a:cs typeface="+mn-cs"/>
        </a:defRPr>
      </a:lvl1pPr>
      <a:lvl2pPr marL="650230" algn="l" defTabSz="650230" rtl="0" eaLnBrk="1" latinLnBrk="0" hangingPunct="1">
        <a:defRPr sz="2600" kern="1200">
          <a:solidFill>
            <a:schemeClr val="tx1"/>
          </a:solidFill>
          <a:latin typeface="+mn-lt"/>
          <a:ea typeface="+mn-ea"/>
          <a:cs typeface="+mn-cs"/>
        </a:defRPr>
      </a:lvl2pPr>
      <a:lvl3pPr marL="1300460" algn="l" defTabSz="650230" rtl="0" eaLnBrk="1" latinLnBrk="0" hangingPunct="1">
        <a:defRPr sz="2600" kern="1200">
          <a:solidFill>
            <a:schemeClr val="tx1"/>
          </a:solidFill>
          <a:latin typeface="+mn-lt"/>
          <a:ea typeface="+mn-ea"/>
          <a:cs typeface="+mn-cs"/>
        </a:defRPr>
      </a:lvl3pPr>
      <a:lvl4pPr marL="1950690" algn="l" defTabSz="650230" rtl="0" eaLnBrk="1" latinLnBrk="0" hangingPunct="1">
        <a:defRPr sz="2600" kern="1200">
          <a:solidFill>
            <a:schemeClr val="tx1"/>
          </a:solidFill>
          <a:latin typeface="+mn-lt"/>
          <a:ea typeface="+mn-ea"/>
          <a:cs typeface="+mn-cs"/>
        </a:defRPr>
      </a:lvl4pPr>
      <a:lvl5pPr marL="2600919" algn="l" defTabSz="650230" rtl="0" eaLnBrk="1" latinLnBrk="0" hangingPunct="1">
        <a:defRPr sz="2600" kern="1200">
          <a:solidFill>
            <a:schemeClr val="tx1"/>
          </a:solidFill>
          <a:latin typeface="+mn-lt"/>
          <a:ea typeface="+mn-ea"/>
          <a:cs typeface="+mn-cs"/>
        </a:defRPr>
      </a:lvl5pPr>
      <a:lvl6pPr marL="3251149" algn="l" defTabSz="650230" rtl="0" eaLnBrk="1" latinLnBrk="0" hangingPunct="1">
        <a:defRPr sz="2600" kern="1200">
          <a:solidFill>
            <a:schemeClr val="tx1"/>
          </a:solidFill>
          <a:latin typeface="+mn-lt"/>
          <a:ea typeface="+mn-ea"/>
          <a:cs typeface="+mn-cs"/>
        </a:defRPr>
      </a:lvl6pPr>
      <a:lvl7pPr marL="3901379" algn="l" defTabSz="650230" rtl="0" eaLnBrk="1" latinLnBrk="0" hangingPunct="1">
        <a:defRPr sz="2600" kern="1200">
          <a:solidFill>
            <a:schemeClr val="tx1"/>
          </a:solidFill>
          <a:latin typeface="+mn-lt"/>
          <a:ea typeface="+mn-ea"/>
          <a:cs typeface="+mn-cs"/>
        </a:defRPr>
      </a:lvl7pPr>
      <a:lvl8pPr marL="4551609" algn="l" defTabSz="650230" rtl="0" eaLnBrk="1" latinLnBrk="0" hangingPunct="1">
        <a:defRPr sz="2600" kern="1200">
          <a:solidFill>
            <a:schemeClr val="tx1"/>
          </a:solidFill>
          <a:latin typeface="+mn-lt"/>
          <a:ea typeface="+mn-ea"/>
          <a:cs typeface="+mn-cs"/>
        </a:defRPr>
      </a:lvl8pPr>
      <a:lvl9pPr marL="5201839" algn="l" defTabSz="65023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boingboing.org.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hyperlink" Target="http://www.boingboing.org.uk/index.php/resources/category/9-resilience-framework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oingboing.org.uk/wp-content/uploads/2019/10/Framework-Re%CC%81silience-adults-2012-French.pdf" TargetMode="External"/><Relationship Id="rId4" Type="http://schemas.openxmlformats.org/officeDocument/2006/relationships/hyperlink" Target="https://www.boingboing.org.uk/wp-content/uploads/2017/02/resilience-framework-adults-2012-german.pdf" TargetMode="External"/><Relationship Id="rId1" Type="http://schemas.openxmlformats.org/officeDocument/2006/relationships/slideLayout" Target="../slideLayouts/slideLayout12.xml"/><Relationship Id="rId2" Type="http://schemas.openxmlformats.org/officeDocument/2006/relationships/hyperlink" Target="https://www.boingboing.org.uk/wp-content/uploads/2017/02/resilience-framework-adults-2012.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boingboing.org.uk/index.php/resources/category/9-resilience-framework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xfrm>
            <a:off x="913150" y="676885"/>
            <a:ext cx="11284240" cy="3681566"/>
          </a:xfrm>
          <a:prstGeom prst="rect">
            <a:avLst/>
          </a:prstGeom>
        </p:spPr>
        <p:txBody>
          <a:bodyPr lIns="0" tIns="0" rIns="0" bIns="0">
            <a:normAutofit/>
          </a:bodyPr>
          <a:lstStyle/>
          <a:p>
            <a:pPr lvl="0">
              <a:spcBef>
                <a:spcPts val="1000"/>
              </a:spcBef>
              <a:defRPr sz="1800">
                <a:solidFill>
                  <a:srgbClr val="000000"/>
                </a:solidFill>
              </a:defRPr>
            </a:pPr>
            <a:r>
              <a:rPr lang="en-GB" sz="5500" b="1" u="sng" dirty="0">
                <a:solidFill>
                  <a:schemeClr val="accent5">
                    <a:lumMod val="75000"/>
                  </a:schemeClr>
                </a:solidFill>
              </a:rPr>
              <a:t>P</a:t>
            </a:r>
            <a:r>
              <a:rPr sz="5500" b="1" u="sng" dirty="0" smtClean="0">
                <a:solidFill>
                  <a:schemeClr val="accent5">
                    <a:lumMod val="75000"/>
                  </a:schemeClr>
                </a:solidFill>
              </a:rPr>
              <a:t>rofessional </a:t>
            </a:r>
            <a:r>
              <a:rPr sz="5500" b="1" u="sng" dirty="0">
                <a:solidFill>
                  <a:schemeClr val="accent5">
                    <a:lumMod val="75000"/>
                  </a:schemeClr>
                </a:solidFill>
              </a:rPr>
              <a:t>resilience:</a:t>
            </a:r>
            <a:br>
              <a:rPr sz="5500" b="1" u="sng" dirty="0">
                <a:solidFill>
                  <a:schemeClr val="accent5">
                    <a:lumMod val="75000"/>
                  </a:schemeClr>
                </a:solidFill>
              </a:rPr>
            </a:br>
            <a:r>
              <a:rPr sz="5500" b="1" u="sng" dirty="0">
                <a:solidFill>
                  <a:schemeClr val="accent5">
                    <a:lumMod val="75000"/>
                  </a:schemeClr>
                </a:solidFill>
              </a:rPr>
              <a:t/>
            </a:r>
            <a:br>
              <a:rPr sz="5500" b="1" u="sng" dirty="0">
                <a:solidFill>
                  <a:schemeClr val="accent5">
                    <a:lumMod val="75000"/>
                  </a:schemeClr>
                </a:solidFill>
              </a:rPr>
            </a:br>
            <a:r>
              <a:rPr sz="5500" b="1" dirty="0">
                <a:solidFill>
                  <a:schemeClr val="accent5">
                    <a:lumMod val="75000"/>
                  </a:schemeClr>
                </a:solidFill>
              </a:rPr>
              <a:t>how we care for ourselves in the caring professions</a:t>
            </a:r>
          </a:p>
        </p:txBody>
      </p:sp>
      <p:sp>
        <p:nvSpPr>
          <p:cNvPr id="58" name="Shape 58"/>
          <p:cNvSpPr/>
          <p:nvPr/>
        </p:nvSpPr>
        <p:spPr>
          <a:xfrm>
            <a:off x="1195353" y="5662965"/>
            <a:ext cx="10464801" cy="317264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p>
            <a:pPr lvl="0">
              <a:lnSpc>
                <a:spcPct val="90000"/>
              </a:lnSpc>
              <a:spcBef>
                <a:spcPts val="1000"/>
              </a:spcBef>
              <a:defRPr sz="1800"/>
            </a:pPr>
            <a:r>
              <a:rPr sz="6600" dirty="0">
                <a:solidFill>
                  <a:srgbClr val="31859C"/>
                </a:solidFill>
                <a:latin typeface="Calibri"/>
                <a:ea typeface="Helvetica Light"/>
                <a:cs typeface="Calibri"/>
                <a:sym typeface="Helvetica Light"/>
              </a:rPr>
              <a:t>Sarah </a:t>
            </a:r>
            <a:r>
              <a:rPr sz="6600" dirty="0" smtClean="0">
                <a:solidFill>
                  <a:srgbClr val="31859C"/>
                </a:solidFill>
                <a:latin typeface="Calibri"/>
                <a:ea typeface="Helvetica Light"/>
                <a:cs typeface="Calibri"/>
                <a:sym typeface="Helvetica Light"/>
              </a:rPr>
              <a:t>Mead</a:t>
            </a:r>
            <a:endParaRPr sz="7200" dirty="0">
              <a:solidFill>
                <a:srgbClr val="31859C"/>
              </a:solidFill>
              <a:latin typeface="Calibri"/>
              <a:ea typeface="Helvetica Light"/>
              <a:cs typeface="Calibri"/>
              <a:sym typeface="Helvetica Light"/>
            </a:endParaRPr>
          </a:p>
          <a:p>
            <a:pPr lvl="0">
              <a:lnSpc>
                <a:spcPct val="90000"/>
              </a:lnSpc>
              <a:spcBef>
                <a:spcPts val="1000"/>
              </a:spcBef>
              <a:defRPr sz="1800"/>
            </a:pPr>
            <a:r>
              <a:rPr sz="6600" dirty="0" smtClean="0">
                <a:solidFill>
                  <a:srgbClr val="31859C"/>
                </a:solidFill>
                <a:latin typeface="Calibri"/>
                <a:ea typeface="Helvetica Light"/>
                <a:cs typeface="Calibri"/>
                <a:sym typeface="Helvetica Light"/>
              </a:rPr>
              <a:t>20</a:t>
            </a:r>
            <a:r>
              <a:rPr lang="en-GB" sz="6600" dirty="0" smtClean="0">
                <a:solidFill>
                  <a:srgbClr val="31859C"/>
                </a:solidFill>
                <a:latin typeface="Calibri"/>
                <a:ea typeface="Helvetica Light"/>
                <a:cs typeface="Calibri"/>
                <a:sym typeface="Helvetica Light"/>
              </a:rPr>
              <a:t>21</a:t>
            </a:r>
            <a:endParaRPr sz="6600" dirty="0">
              <a:solidFill>
                <a:srgbClr val="31859C"/>
              </a:solidFill>
              <a:latin typeface="Calibri"/>
              <a:ea typeface="Helvetica Light"/>
              <a:cs typeface="Calibri"/>
              <a:sym typeface="Helvetica Light"/>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xfrm>
            <a:off x="1269999" y="672061"/>
            <a:ext cx="10993081" cy="1186585"/>
          </a:xfrm>
          <a:prstGeom prst="rect">
            <a:avLst/>
          </a:prstGeom>
        </p:spPr>
        <p:txBody>
          <a:bodyPr lIns="0" tIns="0" rIns="0" bIns="0">
            <a:normAutofit fontScale="90000"/>
          </a:bodyPr>
          <a:lstStyle>
            <a:lvl1pPr>
              <a:defRPr sz="6400"/>
            </a:lvl1pPr>
          </a:lstStyle>
          <a:p>
            <a:pPr lvl="0">
              <a:defRPr sz="1800">
                <a:solidFill>
                  <a:srgbClr val="000000"/>
                </a:solidFill>
              </a:defRPr>
            </a:pPr>
            <a:r>
              <a:rPr lang="en-GB" sz="6400" dirty="0" smtClean="0">
                <a:solidFill>
                  <a:srgbClr val="2C7C9F"/>
                </a:solidFill>
              </a:rPr>
              <a:t>Ecological perspective of re</a:t>
            </a:r>
            <a:r>
              <a:rPr sz="6400" dirty="0" smtClean="0">
                <a:solidFill>
                  <a:srgbClr val="2C7C9F"/>
                </a:solidFill>
              </a:rPr>
              <a:t>silience</a:t>
            </a:r>
            <a:endParaRPr sz="6400" dirty="0">
              <a:solidFill>
                <a:srgbClr val="2C7C9F"/>
              </a:solidFill>
            </a:endParaRPr>
          </a:p>
        </p:txBody>
      </p:sp>
      <p:graphicFrame>
        <p:nvGraphicFramePr>
          <p:cNvPr id="78" name="Table 78"/>
          <p:cNvGraphicFramePr/>
          <p:nvPr>
            <p:extLst>
              <p:ext uri="{D42A27DB-BD31-4B8C-83A1-F6EECF244321}">
                <p14:modId xmlns:p14="http://schemas.microsoft.com/office/powerpoint/2010/main" val="1644284722"/>
              </p:ext>
            </p:extLst>
          </p:nvPr>
        </p:nvGraphicFramePr>
        <p:xfrm>
          <a:off x="461296" y="1996855"/>
          <a:ext cx="11947525" cy="6899655"/>
        </p:xfrm>
        <a:graphic>
          <a:graphicData uri="http://schemas.openxmlformats.org/drawingml/2006/table">
            <a:tbl>
              <a:tblPr>
                <a:tableStyleId>{4C3C2611-4C71-4FC5-86AE-919BDF0F9419}</a:tableStyleId>
              </a:tblPr>
              <a:tblGrid>
                <a:gridCol w="5743115"/>
                <a:gridCol w="3081385"/>
                <a:gridCol w="3123025"/>
              </a:tblGrid>
              <a:tr h="979373">
                <a:tc>
                  <a:txBody>
                    <a:bodyPr/>
                    <a:lstStyle/>
                    <a:p>
                      <a:pPr lvl="0" algn="l" defTabSz="1300459">
                        <a:lnSpc>
                          <a:spcPct val="90000"/>
                        </a:lnSpc>
                        <a:defRPr sz="1800" b="0" i="0"/>
                      </a:pPr>
                      <a:r>
                        <a:rPr sz="2600" b="1" dirty="0">
                          <a:solidFill>
                            <a:srgbClr val="31859C"/>
                          </a:solidFill>
                          <a:latin typeface="Calibri"/>
                          <a:cs typeface="Calibri"/>
                          <a:sym typeface="News Gothic MT"/>
                        </a:rPr>
                        <a:t>Ungar </a:t>
                      </a:r>
                      <a:r>
                        <a:rPr sz="2600" b="1" dirty="0" smtClean="0">
                          <a:solidFill>
                            <a:srgbClr val="31859C"/>
                          </a:solidFill>
                          <a:latin typeface="Calibri"/>
                          <a:cs typeface="Calibri"/>
                          <a:sym typeface="News Gothic MT"/>
                        </a:rPr>
                        <a:t>2013</a:t>
                      </a:r>
                      <a:r>
                        <a:rPr lang="en-GB" sz="2600" b="1" dirty="0" smtClean="0">
                          <a:solidFill>
                            <a:srgbClr val="31859C"/>
                          </a:solidFill>
                          <a:latin typeface="Calibri"/>
                          <a:cs typeface="Calibri"/>
                          <a:sym typeface="News Gothic MT"/>
                        </a:rPr>
                        <a:t> proposes the following ideas</a:t>
                      </a:r>
                      <a:r>
                        <a:rPr sz="2600" b="1" dirty="0">
                          <a:solidFill>
                            <a:srgbClr val="31859C"/>
                          </a:solidFill>
                          <a:latin typeface="Calibri"/>
                          <a:cs typeface="Calibri"/>
                          <a:sym typeface="News Gothic MT"/>
                        </a:rPr>
                        <a:t>
</a:t>
                      </a:r>
                    </a:p>
                  </a:txBody>
                  <a:tcPr marL="63500" marR="63500" marT="63500" marB="63500" horzOverflow="overflow"/>
                </a:tc>
                <a:tc rowSpan="3">
                  <a:txBody>
                    <a:bodyPr/>
                    <a:lstStyle/>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r>
                        <a:rPr lang="en-GB" sz="2600" b="1" dirty="0" smtClean="0">
                          <a:solidFill>
                            <a:srgbClr val="31859C"/>
                          </a:solidFill>
                          <a:latin typeface="Calibri"/>
                          <a:cs typeface="Calibri"/>
                          <a:sym typeface="News Gothic MT"/>
                        </a:rPr>
                        <a:t>For</a:t>
                      </a:r>
                      <a:r>
                        <a:rPr lang="en-GB" sz="2600" b="1" baseline="0" dirty="0" smtClean="0">
                          <a:solidFill>
                            <a:srgbClr val="31859C"/>
                          </a:solidFill>
                          <a:latin typeface="Calibri"/>
                          <a:cs typeface="Calibri"/>
                          <a:sym typeface="News Gothic MT"/>
                        </a:rPr>
                        <a:t> me t</a:t>
                      </a:r>
                      <a:r>
                        <a:rPr lang="en-GB" sz="2600" b="1" dirty="0" smtClean="0">
                          <a:solidFill>
                            <a:srgbClr val="31859C"/>
                          </a:solidFill>
                          <a:latin typeface="Calibri"/>
                          <a:cs typeface="Calibri"/>
                          <a:sym typeface="News Gothic MT"/>
                        </a:rPr>
                        <a:t>hese</a:t>
                      </a:r>
                      <a:r>
                        <a:rPr lang="en-GB" sz="2600" b="1" baseline="0" dirty="0" smtClean="0">
                          <a:solidFill>
                            <a:srgbClr val="31859C"/>
                          </a:solidFill>
                          <a:latin typeface="Calibri"/>
                          <a:cs typeface="Calibri"/>
                          <a:sym typeface="News Gothic MT"/>
                        </a:rPr>
                        <a:t> ideas</a:t>
                      </a:r>
                      <a:r>
                        <a:rPr lang="en-GB" sz="2600" b="1" dirty="0" smtClean="0">
                          <a:solidFill>
                            <a:srgbClr val="31859C"/>
                          </a:solidFill>
                          <a:latin typeface="Calibri"/>
                          <a:cs typeface="Calibri"/>
                          <a:sym typeface="News Gothic MT"/>
                        </a:rPr>
                        <a:t> link to </a:t>
                      </a:r>
                    </a:p>
                    <a:p>
                      <a:pPr lvl="0" algn="ctr" defTabSz="1300459">
                        <a:lnSpc>
                          <a:spcPct val="90000"/>
                        </a:lnSpc>
                        <a:defRPr sz="1800" b="0" i="0"/>
                      </a:pPr>
                      <a:r>
                        <a:rPr lang="en-GB" sz="2600" b="1" dirty="0" smtClean="0">
                          <a:solidFill>
                            <a:srgbClr val="31859C"/>
                          </a:solidFill>
                          <a:latin typeface="Calibri"/>
                          <a:cs typeface="Calibri"/>
                          <a:sym typeface="News Gothic MT"/>
                        </a:rPr>
                        <a:t>occupational therapy concepts of…..</a:t>
                      </a:r>
                    </a:p>
                    <a:p>
                      <a:pPr lvl="0" algn="l" defTabSz="1300459">
                        <a:lnSpc>
                          <a:spcPct val="90000"/>
                        </a:lnSpc>
                        <a:defRPr sz="1800" b="0" i="0"/>
                      </a:pPr>
                      <a:endParaRPr sz="2600" b="1" dirty="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p>
                      <a:pPr lvl="0" algn="ctr" defTabSz="1300459">
                        <a:lnSpc>
                          <a:spcPct val="90000"/>
                        </a:lnSpc>
                        <a:defRPr sz="1800" b="0" i="0"/>
                      </a:pPr>
                      <a:endParaRPr lang="en-GB" sz="2600" b="1" dirty="0" smtClean="0">
                        <a:solidFill>
                          <a:srgbClr val="31859C"/>
                        </a:solidFill>
                        <a:latin typeface="Calibri"/>
                        <a:cs typeface="Calibri"/>
                        <a:sym typeface="News Gothic MT"/>
                      </a:endParaRPr>
                    </a:p>
                  </a:txBody>
                  <a:tcPr marL="63500" marR="63500" marT="63500" marB="63500" horzOverflow="overflow"/>
                </a:tc>
                <a:tc>
                  <a:txBody>
                    <a:bodyPr/>
                    <a:lstStyle/>
                    <a:p>
                      <a:pPr lvl="0" algn="l" defTabSz="1300459">
                        <a:lnSpc>
                          <a:spcPct val="90000"/>
                        </a:lnSpc>
                        <a:defRPr sz="1800" b="0" i="0"/>
                      </a:pPr>
                      <a:r>
                        <a:rPr sz="2600" b="1" dirty="0">
                          <a:solidFill>
                            <a:srgbClr val="31859C"/>
                          </a:solidFill>
                          <a:latin typeface="Calibri"/>
                          <a:cs typeface="Calibri"/>
                          <a:sym typeface="News Gothic MT"/>
                        </a:rPr>
                        <a:t>Key terms that link to Occupational Therapy</a:t>
                      </a:r>
                    </a:p>
                  </a:txBody>
                  <a:tcPr marL="63500" marR="63500" marT="63500" marB="63500" horzOverflow="overflow"/>
                </a:tc>
              </a:tr>
              <a:tr h="3544433">
                <a:tc>
                  <a:txBody>
                    <a:bodyPr/>
                    <a:lstStyle/>
                    <a:p>
                      <a:pPr lvl="0" algn="l" defTabSz="1300459">
                        <a:lnSpc>
                          <a:spcPct val="90000"/>
                        </a:lnSpc>
                        <a:defRPr sz="1800" b="0" i="0"/>
                      </a:pPr>
                      <a:r>
                        <a:rPr sz="2600" b="1" dirty="0">
                          <a:solidFill>
                            <a:srgbClr val="31859C"/>
                          </a:solidFill>
                          <a:latin typeface="Calibri"/>
                          <a:cs typeface="Calibri"/>
                          <a:sym typeface="News Gothic MT"/>
                        </a:rPr>
                        <a:t>The meaningfulness of opportunities impacts directly on interactions between the individual and their environment.
Therefore any resilience work carried out with an individual must be meaningful for them, in order for it to have positive effects on wellbeing.
</a:t>
                      </a:r>
                    </a:p>
                  </a:txBody>
                  <a:tcPr marL="63500" marR="63500" marT="63500" marB="63500" horzOverflow="overflow"/>
                </a:tc>
                <a:tc vMerge="1">
                  <a:txBody>
                    <a:bodyPr/>
                    <a:lstStyle/>
                    <a:p>
                      <a:pPr lvl="0" algn="ctr" defTabSz="1300459">
                        <a:lnSpc>
                          <a:spcPct val="90000"/>
                        </a:lnSpc>
                        <a:defRPr sz="1800" b="0" i="0"/>
                      </a:pPr>
                      <a:endParaRPr lang="en-GB" sz="2600" b="1" dirty="0" smtClean="0">
                        <a:solidFill>
                          <a:srgbClr val="31859C"/>
                        </a:solidFill>
                        <a:latin typeface="Calibri"/>
                        <a:cs typeface="Calibri"/>
                        <a:sym typeface="News Gothic MT"/>
                      </a:endParaRPr>
                    </a:p>
                  </a:txBody>
                  <a:tcPr marL="63500" marR="63500" marT="63500" marB="63500" horzOverflow="overflow"/>
                </a:tc>
                <a:tc>
                  <a:txBody>
                    <a:bodyPr/>
                    <a:lstStyle/>
                    <a:p>
                      <a:pPr marL="0" lvl="0" indent="0" algn="l" defTabSz="1300459">
                        <a:buFont typeface="Arial"/>
                        <a:buNone/>
                        <a:defRPr sz="1800" b="0" i="0"/>
                      </a:pPr>
                      <a:endParaRPr sz="2600" b="1" dirty="0">
                        <a:solidFill>
                          <a:srgbClr val="31859C"/>
                        </a:solidFill>
                        <a:latin typeface="Calibri"/>
                        <a:cs typeface="Calibri"/>
                        <a:sym typeface="News Gothic MT"/>
                      </a:endParaRPr>
                    </a:p>
                    <a:p>
                      <a:pPr marL="457200" lvl="0" indent="-457200" algn="l" defTabSz="1300459">
                        <a:lnSpc>
                          <a:spcPct val="90000"/>
                        </a:lnSpc>
                        <a:buFont typeface="Arial"/>
                        <a:buChar char="•"/>
                        <a:defRPr sz="1800" b="0" i="0"/>
                      </a:pPr>
                      <a:r>
                        <a:rPr sz="2600" b="1" dirty="0">
                          <a:solidFill>
                            <a:srgbClr val="31859C"/>
                          </a:solidFill>
                          <a:latin typeface="Calibri"/>
                          <a:cs typeface="Calibri"/>
                          <a:sym typeface="News Gothic MT"/>
                        </a:rPr>
                        <a:t>Meaningful </a:t>
                      </a:r>
                      <a:r>
                        <a:rPr sz="2600" b="1" dirty="0" smtClean="0">
                          <a:solidFill>
                            <a:srgbClr val="31859C"/>
                          </a:solidFill>
                          <a:latin typeface="Calibri"/>
                          <a:cs typeface="Calibri"/>
                          <a:sym typeface="News Gothic MT"/>
                        </a:rPr>
                        <a:t>occupation</a:t>
                      </a:r>
                      <a:endParaRPr lang="en-GB" sz="2600" b="1" dirty="0" smtClean="0">
                        <a:solidFill>
                          <a:srgbClr val="31859C"/>
                        </a:solidFill>
                        <a:latin typeface="Calibri"/>
                        <a:cs typeface="Calibri"/>
                        <a:sym typeface="News Gothic MT"/>
                      </a:endParaRPr>
                    </a:p>
                    <a:p>
                      <a:pPr marL="457200" lvl="0" indent="-457200" algn="l" defTabSz="1300459">
                        <a:lnSpc>
                          <a:spcPct val="90000"/>
                        </a:lnSpc>
                        <a:buFont typeface="Arial"/>
                        <a:buChar char="•"/>
                        <a:defRPr sz="1800" b="0" i="0"/>
                      </a:pPr>
                      <a:endParaRPr sz="2600" b="1" dirty="0">
                        <a:solidFill>
                          <a:srgbClr val="31859C"/>
                        </a:solidFill>
                        <a:latin typeface="Calibri"/>
                        <a:cs typeface="Calibri"/>
                        <a:sym typeface="News Gothic MT"/>
                      </a:endParaRPr>
                    </a:p>
                    <a:p>
                      <a:pPr marL="457200" lvl="0" indent="-457200" algn="l" defTabSz="1300459">
                        <a:lnSpc>
                          <a:spcPct val="90000"/>
                        </a:lnSpc>
                        <a:buFont typeface="Arial"/>
                        <a:buChar char="•"/>
                        <a:defRPr sz="1800" b="0" i="0"/>
                      </a:pPr>
                      <a:r>
                        <a:rPr sz="2600" b="1" dirty="0">
                          <a:solidFill>
                            <a:srgbClr val="31859C"/>
                          </a:solidFill>
                          <a:latin typeface="Calibri"/>
                          <a:cs typeface="Calibri"/>
                          <a:sym typeface="News Gothic MT"/>
                        </a:rPr>
                        <a:t>The environment</a:t>
                      </a:r>
                    </a:p>
                    <a:p>
                      <a:pPr lvl="0" algn="l" defTabSz="1300459">
                        <a:lnSpc>
                          <a:spcPct val="90000"/>
                        </a:lnSpc>
                        <a:defRPr sz="1800" b="0" i="0"/>
                      </a:pPr>
                      <a:endParaRPr sz="2600" b="1" dirty="0">
                        <a:solidFill>
                          <a:srgbClr val="31859C"/>
                        </a:solidFill>
                        <a:latin typeface="Calibri"/>
                        <a:cs typeface="Calibri"/>
                        <a:sym typeface="News Gothic MT"/>
                      </a:endParaRPr>
                    </a:p>
                  </a:txBody>
                  <a:tcPr marL="63500" marR="63500" marT="63500" marB="63500" horzOverflow="overflow"/>
                </a:tc>
              </a:tr>
              <a:tr h="1348841">
                <a:tc>
                  <a:txBody>
                    <a:bodyPr/>
                    <a:lstStyle/>
                    <a:p>
                      <a:pPr lvl="0" algn="l" defTabSz="1300459">
                        <a:lnSpc>
                          <a:spcPct val="90000"/>
                        </a:lnSpc>
                        <a:defRPr sz="1800" b="0" i="0"/>
                      </a:pPr>
                      <a:r>
                        <a:rPr sz="2600" b="1" dirty="0">
                          <a:solidFill>
                            <a:srgbClr val="31859C"/>
                          </a:solidFill>
                          <a:latin typeface="Calibri"/>
                          <a:cs typeface="Calibri"/>
                          <a:sym typeface="News Gothic MT"/>
                        </a:rPr>
                        <a:t>
There is a complexity in the relationship between the person and the </a:t>
                      </a:r>
                      <a:r>
                        <a:rPr sz="2600" b="1" dirty="0" smtClean="0">
                          <a:solidFill>
                            <a:srgbClr val="31859C"/>
                          </a:solidFill>
                          <a:latin typeface="Calibri"/>
                          <a:cs typeface="Calibri"/>
                          <a:sym typeface="News Gothic MT"/>
                        </a:rPr>
                        <a:t>environment</a:t>
                      </a:r>
                      <a:endParaRPr lang="en-GB" sz="2600" b="1" dirty="0" smtClean="0">
                        <a:solidFill>
                          <a:srgbClr val="31859C"/>
                        </a:solidFill>
                        <a:latin typeface="Calibri"/>
                        <a:cs typeface="Calibri"/>
                        <a:sym typeface="News Gothic MT"/>
                      </a:endParaRPr>
                    </a:p>
                    <a:p>
                      <a:pPr lvl="0" algn="l" defTabSz="1300459">
                        <a:lnSpc>
                          <a:spcPct val="90000"/>
                        </a:lnSpc>
                        <a:defRPr sz="1800" b="0" i="0"/>
                      </a:pPr>
                      <a:endParaRPr sz="2600" b="1" dirty="0">
                        <a:solidFill>
                          <a:srgbClr val="31859C"/>
                        </a:solidFill>
                        <a:latin typeface="Calibri"/>
                        <a:cs typeface="Calibri"/>
                        <a:sym typeface="News Gothic MT"/>
                      </a:endParaRPr>
                    </a:p>
                  </a:txBody>
                  <a:tcPr marL="63500" marR="63500" marT="63500" marB="63500" horzOverflow="overflow"/>
                </a:tc>
                <a:tc vMerge="1">
                  <a:txBody>
                    <a:bodyPr/>
                    <a:lstStyle/>
                    <a:p>
                      <a:pPr lvl="0" algn="ctr" defTabSz="1300459">
                        <a:lnSpc>
                          <a:spcPct val="90000"/>
                        </a:lnSpc>
                        <a:defRPr sz="1800" b="0" i="0"/>
                      </a:pPr>
                      <a:endParaRPr lang="en-GB" sz="2600" b="1" dirty="0" smtClean="0">
                        <a:solidFill>
                          <a:srgbClr val="31859C"/>
                        </a:solidFill>
                        <a:latin typeface="Calibri"/>
                        <a:cs typeface="Calibri"/>
                        <a:sym typeface="News Gothic MT"/>
                      </a:endParaRPr>
                    </a:p>
                  </a:txBody>
                  <a:tcPr marL="63500" marR="63500" marT="63500" marB="63500" horzOverflow="overflow"/>
                </a:tc>
                <a:tc>
                  <a:txBody>
                    <a:bodyPr/>
                    <a:lstStyle/>
                    <a:p>
                      <a:pPr marL="457200" lvl="0" indent="-457200" algn="l" defTabSz="1300459">
                        <a:lnSpc>
                          <a:spcPct val="90000"/>
                        </a:lnSpc>
                        <a:buFont typeface="Arial"/>
                        <a:buChar char="•"/>
                        <a:defRPr sz="1800" b="0" i="0"/>
                      </a:pPr>
                      <a:endParaRPr lang="en-GB" sz="2600" b="1" dirty="0" smtClean="0">
                        <a:solidFill>
                          <a:srgbClr val="31859C"/>
                        </a:solidFill>
                        <a:latin typeface="Calibri"/>
                        <a:cs typeface="Calibri"/>
                        <a:sym typeface="News Gothic MT"/>
                      </a:endParaRPr>
                    </a:p>
                    <a:p>
                      <a:pPr marL="457200" lvl="0" indent="-457200" algn="l" defTabSz="1300459">
                        <a:lnSpc>
                          <a:spcPct val="90000"/>
                        </a:lnSpc>
                        <a:buFont typeface="Arial"/>
                        <a:buChar char="•"/>
                        <a:defRPr sz="1800" b="0" i="0"/>
                      </a:pPr>
                      <a:r>
                        <a:rPr sz="2600" b="1" dirty="0" smtClean="0">
                          <a:solidFill>
                            <a:srgbClr val="31859C"/>
                          </a:solidFill>
                          <a:latin typeface="Calibri"/>
                          <a:cs typeface="Calibri"/>
                          <a:sym typeface="News Gothic MT"/>
                        </a:rPr>
                        <a:t>The </a:t>
                      </a:r>
                      <a:r>
                        <a:rPr sz="2600" b="1" dirty="0">
                          <a:solidFill>
                            <a:srgbClr val="31859C"/>
                          </a:solidFill>
                          <a:latin typeface="Calibri"/>
                          <a:cs typeface="Calibri"/>
                          <a:sym typeface="News Gothic MT"/>
                        </a:rPr>
                        <a:t>person - environment relationship</a:t>
                      </a:r>
                    </a:p>
                  </a:txBody>
                  <a:tcPr marL="63500" marR="63500" marT="63500" marB="63500" horzOverflow="overflow"/>
                </a:tc>
              </a:tr>
            </a:tbl>
          </a:graphicData>
        </a:graphic>
      </p:graphicFrame>
      <p:sp>
        <p:nvSpPr>
          <p:cNvPr id="7"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extLst>
      <p:ext uri="{BB962C8B-B14F-4D97-AF65-F5344CB8AC3E}">
        <p14:creationId xmlns:p14="http://schemas.microsoft.com/office/powerpoint/2010/main" val="410336210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dirty="0">
                <a:solidFill>
                  <a:srgbClr val="2C7C9F"/>
                </a:solidFill>
              </a:rPr>
              <a:t>Resilience - </a:t>
            </a:r>
            <a:r>
              <a:rPr lang="en-GB" sz="6400" dirty="0" smtClean="0">
                <a:solidFill>
                  <a:srgbClr val="2C7C9F"/>
                </a:solidFill>
              </a:rPr>
              <a:t>initial reflection</a:t>
            </a:r>
            <a:endParaRPr sz="6400" dirty="0">
              <a:solidFill>
                <a:srgbClr val="2C7C9F"/>
              </a:solidFill>
            </a:endParaRPr>
          </a:p>
        </p:txBody>
      </p:sp>
      <p:sp>
        <p:nvSpPr>
          <p:cNvPr id="85" name="Shape 85"/>
          <p:cNvSpPr>
            <a:spLocks noGrp="1"/>
          </p:cNvSpPr>
          <p:nvPr>
            <p:ph type="body" idx="1"/>
          </p:nvPr>
        </p:nvSpPr>
        <p:spPr>
          <a:xfrm>
            <a:off x="697208" y="2657522"/>
            <a:ext cx="11494280" cy="6481923"/>
          </a:xfrm>
          <a:prstGeom prst="rect">
            <a:avLst/>
          </a:prstGeom>
        </p:spPr>
        <p:txBody>
          <a:bodyPr lIns="0" tIns="0" rIns="0" bIns="0">
            <a:noAutofit/>
          </a:bodyPr>
          <a:lstStyle/>
          <a:p>
            <a:pPr lvl="0" algn="l">
              <a:lnSpc>
                <a:spcPct val="90000"/>
              </a:lnSpc>
              <a:defRPr sz="1800">
                <a:solidFill>
                  <a:srgbClr val="000000"/>
                </a:solidFill>
              </a:defRPr>
            </a:pPr>
            <a:r>
              <a:rPr lang="en-GB" sz="3000" b="1" dirty="0" smtClean="0">
                <a:solidFill>
                  <a:srgbClr val="31859C"/>
                </a:solidFill>
              </a:rPr>
              <a:t>For 2 -3 minutes, we will take some time individually to t</a:t>
            </a:r>
            <a:r>
              <a:rPr sz="3000" b="1" dirty="0" smtClean="0">
                <a:solidFill>
                  <a:srgbClr val="31859C"/>
                </a:solidFill>
              </a:rPr>
              <a:t>hink </a:t>
            </a:r>
            <a:r>
              <a:rPr sz="3000" b="1" dirty="0">
                <a:solidFill>
                  <a:srgbClr val="31859C"/>
                </a:solidFill>
              </a:rPr>
              <a:t>of someone </a:t>
            </a:r>
            <a:r>
              <a:rPr sz="3000" b="1" dirty="0" smtClean="0">
                <a:solidFill>
                  <a:srgbClr val="31859C"/>
                </a:solidFill>
              </a:rPr>
              <a:t>who </a:t>
            </a:r>
            <a:r>
              <a:rPr sz="3000" b="1" dirty="0">
                <a:solidFill>
                  <a:srgbClr val="31859C"/>
                </a:solidFill>
              </a:rPr>
              <a:t>you feel is very </a:t>
            </a:r>
            <a:r>
              <a:rPr sz="3000" b="1" dirty="0" smtClean="0">
                <a:solidFill>
                  <a:srgbClr val="31859C"/>
                </a:solidFill>
              </a:rPr>
              <a:t>resilient</a:t>
            </a:r>
            <a:r>
              <a:rPr lang="en-GB" sz="3000" b="1" dirty="0" smtClean="0">
                <a:solidFill>
                  <a:srgbClr val="31859C"/>
                </a:solidFill>
              </a:rPr>
              <a:t>.</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The aim of this reflection is to centre ourselves on resilience. You will not be asked to share your experience or thoughts, as this is a personal reflection.</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However, if anyone at the end of this reflection has a particular thought they wish to share this is very welcome.</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endParaRPr lang="en-GB" sz="3000" b="1" dirty="0" smtClean="0">
              <a:solidFill>
                <a:srgbClr val="31859C"/>
              </a:solidFill>
            </a:endParaRPr>
          </a:p>
          <a:p>
            <a:pPr lvl="0" algn="l">
              <a:lnSpc>
                <a:spcPct val="90000"/>
              </a:lnSpc>
              <a:defRPr sz="1800">
                <a:solidFill>
                  <a:srgbClr val="000000"/>
                </a:solidFill>
              </a:defRPr>
            </a:pPr>
            <a:r>
              <a:rPr lang="en-GB" sz="3000" b="1" dirty="0" smtClean="0">
                <a:solidFill>
                  <a:srgbClr val="31859C"/>
                </a:solidFill>
              </a:rPr>
              <a:t>Close your eyes and centre your thoughts on this person.</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I will give you some prompts to think about this person (next slide)</a:t>
            </a: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endParaRPr sz="3000" b="1" dirty="0">
              <a:solidFill>
                <a:srgbClr val="31859C"/>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dirty="0">
                <a:solidFill>
                  <a:srgbClr val="2C7C9F"/>
                </a:solidFill>
              </a:rPr>
              <a:t>Resilience - </a:t>
            </a:r>
            <a:r>
              <a:rPr lang="en-GB" sz="6400" dirty="0" smtClean="0">
                <a:solidFill>
                  <a:srgbClr val="2C7C9F"/>
                </a:solidFill>
              </a:rPr>
              <a:t>initial reflection</a:t>
            </a:r>
            <a:endParaRPr sz="6400" dirty="0">
              <a:solidFill>
                <a:srgbClr val="2C7C9F"/>
              </a:solidFill>
            </a:endParaRPr>
          </a:p>
        </p:txBody>
      </p:sp>
      <p:sp>
        <p:nvSpPr>
          <p:cNvPr id="85" name="Shape 85"/>
          <p:cNvSpPr>
            <a:spLocks noGrp="1"/>
          </p:cNvSpPr>
          <p:nvPr>
            <p:ph type="body" idx="1"/>
          </p:nvPr>
        </p:nvSpPr>
        <p:spPr>
          <a:xfrm>
            <a:off x="697208" y="2657522"/>
            <a:ext cx="11494280" cy="6481923"/>
          </a:xfrm>
          <a:prstGeom prst="rect">
            <a:avLst/>
          </a:prstGeom>
        </p:spPr>
        <p:txBody>
          <a:bodyPr lIns="0" tIns="0" rIns="0" bIns="0">
            <a:noAutofit/>
          </a:bodyPr>
          <a:lstStyle/>
          <a:p>
            <a:pPr marL="457200" lvl="0" indent="-457200" algn="l">
              <a:lnSpc>
                <a:spcPct val="90000"/>
              </a:lnSpc>
              <a:buFont typeface="Arial"/>
              <a:buChar char="•"/>
              <a:defRPr sz="1800">
                <a:solidFill>
                  <a:srgbClr val="000000"/>
                </a:solidFill>
              </a:defRPr>
            </a:pPr>
            <a:endParaRPr sz="3000" b="1" dirty="0">
              <a:solidFill>
                <a:srgbClr val="31859C"/>
              </a:solidFill>
            </a:endParaRPr>
          </a:p>
          <a:p>
            <a:pPr marL="457200" lvl="0" indent="-457200" algn="l">
              <a:lnSpc>
                <a:spcPct val="90000"/>
              </a:lnSpc>
              <a:buFont typeface="Arial"/>
              <a:buChar char="•"/>
              <a:defRPr sz="1800">
                <a:solidFill>
                  <a:srgbClr val="000000"/>
                </a:solidFill>
              </a:defRPr>
            </a:pPr>
            <a:r>
              <a:rPr sz="3000" b="1" dirty="0" smtClean="0">
                <a:solidFill>
                  <a:srgbClr val="31859C"/>
                </a:solidFill>
              </a:rPr>
              <a:t>What </a:t>
            </a:r>
            <a:r>
              <a:rPr sz="3000" b="1" dirty="0">
                <a:solidFill>
                  <a:srgbClr val="31859C"/>
                </a:solidFill>
              </a:rPr>
              <a:t>is it that </a:t>
            </a:r>
            <a:r>
              <a:rPr lang="en-GB" sz="3000" b="1" dirty="0" smtClean="0">
                <a:solidFill>
                  <a:srgbClr val="31859C"/>
                </a:solidFill>
              </a:rPr>
              <a:t>inspires </a:t>
            </a:r>
            <a:r>
              <a:rPr sz="3000" b="1" dirty="0" smtClean="0">
                <a:solidFill>
                  <a:srgbClr val="31859C"/>
                </a:solidFill>
              </a:rPr>
              <a:t>you about </a:t>
            </a:r>
            <a:r>
              <a:rPr lang="en-GB" sz="3000" b="1" dirty="0" smtClean="0">
                <a:solidFill>
                  <a:srgbClr val="31859C"/>
                </a:solidFill>
              </a:rPr>
              <a:t>this person </a:t>
            </a:r>
            <a:r>
              <a:rPr sz="3000" b="1" dirty="0" smtClean="0">
                <a:solidFill>
                  <a:srgbClr val="31859C"/>
                </a:solidFill>
              </a:rPr>
              <a:t>in </a:t>
            </a:r>
            <a:r>
              <a:rPr sz="3000" b="1" dirty="0">
                <a:solidFill>
                  <a:srgbClr val="31859C"/>
                </a:solidFill>
              </a:rPr>
              <a:t>the context of resilience and adversity ? </a:t>
            </a:r>
          </a:p>
          <a:p>
            <a:pPr marL="457200" lvl="0" indent="-457200" algn="l">
              <a:lnSpc>
                <a:spcPct val="90000"/>
              </a:lnSpc>
              <a:buFont typeface="Arial"/>
              <a:buChar char="•"/>
              <a:defRPr sz="1800">
                <a:solidFill>
                  <a:srgbClr val="000000"/>
                </a:solidFill>
              </a:defRPr>
            </a:pPr>
            <a:endParaRPr sz="3000" b="1" dirty="0">
              <a:solidFill>
                <a:srgbClr val="31859C"/>
              </a:solidFill>
            </a:endParaRPr>
          </a:p>
          <a:p>
            <a:pPr marL="457200" lvl="0" indent="-457200" algn="l">
              <a:lnSpc>
                <a:spcPct val="90000"/>
              </a:lnSpc>
              <a:buFont typeface="Arial"/>
              <a:buChar char="•"/>
              <a:defRPr sz="1800">
                <a:solidFill>
                  <a:srgbClr val="000000"/>
                </a:solidFill>
              </a:defRPr>
            </a:pPr>
            <a:r>
              <a:rPr sz="3000" b="1" dirty="0">
                <a:solidFill>
                  <a:srgbClr val="31859C"/>
                </a:solidFill>
              </a:rPr>
              <a:t>What makes them resilient ? </a:t>
            </a:r>
          </a:p>
          <a:p>
            <a:pPr marL="457200" lvl="0" indent="-457200" algn="l">
              <a:lnSpc>
                <a:spcPct val="90000"/>
              </a:lnSpc>
              <a:buFont typeface="Arial"/>
              <a:buChar char="•"/>
              <a:defRPr sz="1800">
                <a:solidFill>
                  <a:srgbClr val="000000"/>
                </a:solidFill>
              </a:defRPr>
            </a:pPr>
            <a:endParaRPr sz="3000" b="1" dirty="0">
              <a:solidFill>
                <a:srgbClr val="31859C"/>
              </a:solidFill>
            </a:endParaRPr>
          </a:p>
          <a:p>
            <a:pPr marL="457200" lvl="0" indent="-457200" algn="l">
              <a:lnSpc>
                <a:spcPct val="90000"/>
              </a:lnSpc>
              <a:buFont typeface="Arial"/>
              <a:buChar char="•"/>
              <a:defRPr sz="1800">
                <a:solidFill>
                  <a:srgbClr val="000000"/>
                </a:solidFill>
              </a:defRPr>
            </a:pPr>
            <a:r>
              <a:rPr sz="3000" b="1" dirty="0">
                <a:solidFill>
                  <a:srgbClr val="31859C"/>
                </a:solidFill>
              </a:rPr>
              <a:t>What are their characteristics ?</a:t>
            </a:r>
          </a:p>
          <a:p>
            <a:pPr marL="457200" lvl="0" indent="-457200" algn="l">
              <a:lnSpc>
                <a:spcPct val="90000"/>
              </a:lnSpc>
              <a:buFont typeface="Arial"/>
              <a:buChar char="•"/>
              <a:defRPr sz="1800">
                <a:solidFill>
                  <a:srgbClr val="000000"/>
                </a:solidFill>
              </a:defRPr>
            </a:pPr>
            <a:endParaRPr sz="3000" b="1" dirty="0">
              <a:solidFill>
                <a:srgbClr val="31859C"/>
              </a:solidFill>
            </a:endParaRPr>
          </a:p>
          <a:p>
            <a:pPr marL="457200" lvl="0" indent="-457200" algn="l">
              <a:lnSpc>
                <a:spcPct val="90000"/>
              </a:lnSpc>
              <a:buFont typeface="Arial"/>
              <a:buChar char="•"/>
              <a:defRPr sz="1800">
                <a:solidFill>
                  <a:srgbClr val="000000"/>
                </a:solidFill>
              </a:defRPr>
            </a:pPr>
            <a:r>
              <a:rPr sz="3000" b="1" dirty="0">
                <a:solidFill>
                  <a:srgbClr val="31859C"/>
                </a:solidFill>
              </a:rPr>
              <a:t>How do they deal with adversity </a:t>
            </a:r>
            <a:r>
              <a:rPr sz="3000" b="1" dirty="0" smtClean="0">
                <a:solidFill>
                  <a:srgbClr val="31859C"/>
                </a:solidFill>
              </a:rPr>
              <a:t>?</a:t>
            </a:r>
            <a:endParaRPr lang="en-GB" sz="3000" b="1" dirty="0" smtClean="0">
              <a:solidFill>
                <a:srgbClr val="31859C"/>
              </a:solidFill>
            </a:endParaRPr>
          </a:p>
          <a:p>
            <a:pPr marL="457200" lvl="0" indent="-457200" algn="l">
              <a:lnSpc>
                <a:spcPct val="90000"/>
              </a:lnSpc>
              <a:buFont typeface="Arial"/>
              <a:buChar char="•"/>
              <a:defRPr sz="1800">
                <a:solidFill>
                  <a:srgbClr val="000000"/>
                </a:solidFill>
              </a:defRPr>
            </a:pPr>
            <a:endParaRPr lang="en-GB" sz="3000" b="1" dirty="0">
              <a:solidFill>
                <a:srgbClr val="31859C"/>
              </a:solidFill>
            </a:endParaRPr>
          </a:p>
          <a:p>
            <a:pPr marL="457200" lvl="0" indent="-457200" algn="l">
              <a:lnSpc>
                <a:spcPct val="90000"/>
              </a:lnSpc>
              <a:buFont typeface="Arial"/>
              <a:buChar char="•"/>
              <a:defRPr sz="1800">
                <a:solidFill>
                  <a:srgbClr val="000000"/>
                </a:solidFill>
              </a:defRPr>
            </a:pPr>
            <a:r>
              <a:rPr lang="en-GB" sz="3000" b="1" dirty="0" smtClean="0">
                <a:solidFill>
                  <a:srgbClr val="31859C"/>
                </a:solidFill>
              </a:rPr>
              <a:t>Do they transform adversity into an opportunity somehow ? How do they do this ?</a:t>
            </a:r>
          </a:p>
          <a:p>
            <a:pPr lvl="0" algn="l">
              <a:lnSpc>
                <a:spcPct val="90000"/>
              </a:lnSpc>
              <a:defRPr sz="1800">
                <a:solidFill>
                  <a:srgbClr val="000000"/>
                </a:solidFill>
              </a:defRPr>
            </a:pPr>
            <a:endParaRPr lang="en-GB" sz="3000" b="1" dirty="0" smtClean="0">
              <a:solidFill>
                <a:srgbClr val="31859C"/>
              </a:solidFill>
            </a:endParaRP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Write some of your </a:t>
            </a:r>
            <a:r>
              <a:rPr lang="en-GB" sz="3000" b="1" dirty="0">
                <a:solidFill>
                  <a:srgbClr val="31859C"/>
                </a:solidFill>
              </a:rPr>
              <a:t>thoughts down </a:t>
            </a:r>
            <a:r>
              <a:rPr lang="en-GB" sz="3000" b="1" dirty="0" smtClean="0">
                <a:solidFill>
                  <a:srgbClr val="31859C"/>
                </a:solidFill>
              </a:rPr>
              <a:t>now.</a:t>
            </a:r>
            <a:endParaRPr sz="3000" b="1" dirty="0">
              <a:solidFill>
                <a:srgbClr val="31859C"/>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extLst>
      <p:ext uri="{BB962C8B-B14F-4D97-AF65-F5344CB8AC3E}">
        <p14:creationId xmlns:p14="http://schemas.microsoft.com/office/powerpoint/2010/main" val="185907393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dirty="0" smtClean="0">
                <a:solidFill>
                  <a:srgbClr val="2C7C9F"/>
                </a:solidFill>
              </a:rPr>
              <a:t>Resilience</a:t>
            </a:r>
            <a:r>
              <a:rPr lang="en-GB" sz="6400" dirty="0" smtClean="0">
                <a:solidFill>
                  <a:srgbClr val="2C7C9F"/>
                </a:solidFill>
              </a:rPr>
              <a:t> framework</a:t>
            </a:r>
            <a:endParaRPr sz="6400" dirty="0">
              <a:solidFill>
                <a:srgbClr val="2C7C9F"/>
              </a:solidFill>
            </a:endParaRPr>
          </a:p>
        </p:txBody>
      </p:sp>
      <p:sp>
        <p:nvSpPr>
          <p:cNvPr id="85" name="Shape 85"/>
          <p:cNvSpPr>
            <a:spLocks noGrp="1"/>
          </p:cNvSpPr>
          <p:nvPr>
            <p:ph type="body" idx="1"/>
          </p:nvPr>
        </p:nvSpPr>
        <p:spPr>
          <a:xfrm>
            <a:off x="822129" y="2768898"/>
            <a:ext cx="11494280" cy="6225812"/>
          </a:xfrm>
          <a:prstGeom prst="rect">
            <a:avLst/>
          </a:prstGeom>
        </p:spPr>
        <p:txBody>
          <a:bodyPr lIns="0" tIns="0" rIns="0" bIns="0">
            <a:normAutofit lnSpcReduction="10000"/>
          </a:bodyPr>
          <a:lstStyle/>
          <a:p>
            <a:pPr lvl="0" algn="l">
              <a:lnSpc>
                <a:spcPct val="90000"/>
              </a:lnSpc>
              <a:defRPr sz="1800">
                <a:solidFill>
                  <a:srgbClr val="000000"/>
                </a:solidFill>
              </a:defRPr>
            </a:pPr>
            <a:endParaRPr lang="en-GB" sz="3000" dirty="0">
              <a:solidFill>
                <a:srgbClr val="31859C"/>
              </a:solidFill>
            </a:endParaRPr>
          </a:p>
          <a:p>
            <a:pPr lvl="0" algn="l">
              <a:lnSpc>
                <a:spcPct val="90000"/>
              </a:lnSpc>
              <a:defRPr sz="1800">
                <a:solidFill>
                  <a:srgbClr val="000000"/>
                </a:solidFill>
              </a:defRPr>
            </a:pPr>
            <a:r>
              <a:rPr lang="en-GB" sz="3000" dirty="0" smtClean="0">
                <a:solidFill>
                  <a:srgbClr val="31859C"/>
                </a:solidFill>
              </a:rPr>
              <a:t>Research at University of Brighton / Boing Boing resilience community had lead to the development of a Resilience Framework that captures all the elements that contribute to developing and sustaining resilience.</a:t>
            </a:r>
          </a:p>
          <a:p>
            <a:pPr lvl="0" algn="l">
              <a:lnSpc>
                <a:spcPct val="90000"/>
              </a:lnSpc>
              <a:defRPr sz="1800">
                <a:solidFill>
                  <a:srgbClr val="000000"/>
                </a:solidFill>
              </a:defRPr>
            </a:pPr>
            <a:endParaRPr lang="en-GB" sz="3000" dirty="0" smtClean="0">
              <a:solidFill>
                <a:srgbClr val="31859C"/>
              </a:solidFill>
            </a:endParaRPr>
          </a:p>
          <a:p>
            <a:pPr lvl="0" algn="l">
              <a:lnSpc>
                <a:spcPct val="90000"/>
              </a:lnSpc>
              <a:defRPr sz="1800">
                <a:solidFill>
                  <a:srgbClr val="000000"/>
                </a:solidFill>
              </a:defRPr>
            </a:pPr>
            <a:endParaRPr lang="en-GB" sz="3000" dirty="0">
              <a:solidFill>
                <a:srgbClr val="31859C"/>
              </a:solidFill>
            </a:endParaRPr>
          </a:p>
          <a:p>
            <a:pPr lvl="0" algn="l">
              <a:lnSpc>
                <a:spcPct val="90000"/>
              </a:lnSpc>
              <a:defRPr sz="1800">
                <a:solidFill>
                  <a:srgbClr val="000000"/>
                </a:solidFill>
              </a:defRPr>
            </a:pPr>
            <a:r>
              <a:rPr lang="en-GB" sz="3000" dirty="0" smtClean="0">
                <a:solidFill>
                  <a:srgbClr val="31859C"/>
                </a:solidFill>
              </a:rPr>
              <a:t>This framework is being used in health and care settings with adults and children.</a:t>
            </a:r>
          </a:p>
          <a:p>
            <a:pPr lvl="0" algn="l">
              <a:lnSpc>
                <a:spcPct val="90000"/>
              </a:lnSpc>
              <a:defRPr sz="1800">
                <a:solidFill>
                  <a:srgbClr val="000000"/>
                </a:solidFill>
              </a:defRPr>
            </a:pPr>
            <a:endParaRPr lang="en-GB" sz="3000" dirty="0" smtClean="0">
              <a:solidFill>
                <a:srgbClr val="31859C"/>
              </a:solidFill>
            </a:endParaRPr>
          </a:p>
          <a:p>
            <a:pPr lvl="0" algn="l">
              <a:lnSpc>
                <a:spcPct val="90000"/>
              </a:lnSpc>
              <a:defRPr sz="1800">
                <a:solidFill>
                  <a:srgbClr val="000000"/>
                </a:solidFill>
              </a:defRPr>
            </a:pPr>
            <a:endParaRPr lang="en-GB" sz="3000" dirty="0">
              <a:solidFill>
                <a:srgbClr val="31859C"/>
              </a:solidFill>
            </a:endParaRPr>
          </a:p>
          <a:p>
            <a:pPr lvl="0" algn="l">
              <a:lnSpc>
                <a:spcPct val="90000"/>
              </a:lnSpc>
              <a:defRPr sz="1800">
                <a:solidFill>
                  <a:srgbClr val="000000"/>
                </a:solidFill>
              </a:defRPr>
            </a:pPr>
            <a:r>
              <a:rPr lang="en-GB" sz="3000" dirty="0" smtClean="0">
                <a:solidFill>
                  <a:srgbClr val="31859C"/>
                </a:solidFill>
              </a:rPr>
              <a:t>The framework (on the next </a:t>
            </a:r>
            <a:r>
              <a:rPr lang="en-GB" sz="3000" dirty="0" smtClean="0">
                <a:solidFill>
                  <a:srgbClr val="31859C"/>
                </a:solidFill>
              </a:rPr>
              <a:t>slide) </a:t>
            </a:r>
            <a:r>
              <a:rPr lang="en-GB" sz="3000" dirty="0" smtClean="0">
                <a:solidFill>
                  <a:srgbClr val="31859C"/>
                </a:solidFill>
              </a:rPr>
              <a:t>has also been translated into many different languages.</a:t>
            </a:r>
          </a:p>
          <a:p>
            <a:pPr lvl="0" algn="l">
              <a:lnSpc>
                <a:spcPct val="90000"/>
              </a:lnSpc>
              <a:defRPr sz="1800">
                <a:solidFill>
                  <a:srgbClr val="000000"/>
                </a:solidFill>
              </a:defRPr>
            </a:pPr>
            <a:endParaRPr lang="en-GB" sz="3000" dirty="0">
              <a:solidFill>
                <a:srgbClr val="31859C"/>
              </a:solidFill>
            </a:endParaRPr>
          </a:p>
          <a:p>
            <a:pPr lvl="0" algn="l">
              <a:lnSpc>
                <a:spcPct val="90000"/>
              </a:lnSpc>
              <a:defRPr sz="1800">
                <a:solidFill>
                  <a:srgbClr val="000000"/>
                </a:solidFill>
              </a:defRPr>
            </a:pPr>
            <a:r>
              <a:rPr lang="en-GB" sz="3000" dirty="0" smtClean="0">
                <a:solidFill>
                  <a:srgbClr val="31859C"/>
                </a:solidFill>
              </a:rPr>
              <a:t>Here is their website where you can download the framework for free and find out more about this community of practitioners and people:</a:t>
            </a:r>
          </a:p>
          <a:p>
            <a:pPr lvl="0" algn="l">
              <a:lnSpc>
                <a:spcPct val="90000"/>
              </a:lnSpc>
              <a:defRPr sz="1800">
                <a:solidFill>
                  <a:srgbClr val="000000"/>
                </a:solidFill>
              </a:defRPr>
            </a:pPr>
            <a:r>
              <a:rPr lang="en-GB" sz="3000" dirty="0">
                <a:solidFill>
                  <a:srgbClr val="31859C"/>
                </a:solidFill>
                <a:hlinkClick r:id="rId2"/>
              </a:rPr>
              <a:t>https://</a:t>
            </a:r>
            <a:r>
              <a:rPr lang="en-GB" sz="3000" dirty="0" smtClean="0">
                <a:solidFill>
                  <a:srgbClr val="31859C"/>
                </a:solidFill>
                <a:hlinkClick r:id="rId2"/>
              </a:rPr>
              <a:t>www.boingboing.org.uk</a:t>
            </a:r>
            <a:endParaRPr lang="en-GB" sz="3000" dirty="0" smtClean="0">
              <a:solidFill>
                <a:srgbClr val="31859C"/>
              </a:solidFill>
            </a:endParaRPr>
          </a:p>
          <a:p>
            <a:pPr lvl="0" algn="l">
              <a:lnSpc>
                <a:spcPct val="90000"/>
              </a:lnSpc>
              <a:defRPr sz="1800">
                <a:solidFill>
                  <a:srgbClr val="000000"/>
                </a:solidFill>
              </a:defRPr>
            </a:pPr>
            <a:endParaRPr sz="3000" b="1" dirty="0">
              <a:solidFill>
                <a:srgbClr val="31859C"/>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extLst>
      <p:ext uri="{BB962C8B-B14F-4D97-AF65-F5344CB8AC3E}">
        <p14:creationId xmlns:p14="http://schemas.microsoft.com/office/powerpoint/2010/main" val="239136436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p:nvPr>
        </p:nvSpPr>
        <p:spPr>
          <a:xfrm>
            <a:off x="1270000" y="672061"/>
            <a:ext cx="10464800" cy="893411"/>
          </a:xfrm>
          <a:prstGeom prst="rect">
            <a:avLst/>
          </a:prstGeom>
        </p:spPr>
        <p:txBody>
          <a:bodyPr lIns="0" tIns="0" rIns="0" bIns="0">
            <a:normAutofit/>
          </a:bodyPr>
          <a:lstStyle>
            <a:lvl1pPr>
              <a:defRPr sz="4800" b="1"/>
            </a:lvl1pPr>
          </a:lstStyle>
          <a:p>
            <a:pPr lvl="0">
              <a:defRPr sz="1800" b="0">
                <a:solidFill>
                  <a:srgbClr val="000000"/>
                </a:solidFill>
              </a:defRPr>
            </a:pPr>
            <a:r>
              <a:rPr sz="4800" b="1">
                <a:solidFill>
                  <a:srgbClr val="2C7C9F"/>
                </a:solidFill>
              </a:rPr>
              <a:t>Resilience Framework</a:t>
            </a:r>
          </a:p>
        </p:txBody>
      </p:sp>
      <p:pic>
        <p:nvPicPr>
          <p:cNvPr id="178" name="image3.png"/>
          <p:cNvPicPr/>
          <p:nvPr/>
        </p:nvPicPr>
        <p:blipFill>
          <a:blip r:embed="rId2">
            <a:extLst/>
          </a:blip>
          <a:stretch>
            <a:fillRect/>
          </a:stretch>
        </p:blipFill>
        <p:spPr>
          <a:xfrm>
            <a:off x="1276350" y="1644650"/>
            <a:ext cx="9951927" cy="6956819"/>
          </a:xfrm>
          <a:prstGeom prst="rect">
            <a:avLst/>
          </a:prstGeom>
          <a:ln w="12700">
            <a:miter lim="400000"/>
          </a:ln>
        </p:spPr>
      </p:pic>
      <p:sp>
        <p:nvSpPr>
          <p:cNvPr id="179" name="Shape 179"/>
          <p:cNvSpPr/>
          <p:nvPr/>
        </p:nvSpPr>
        <p:spPr>
          <a:xfrm>
            <a:off x="950688" y="9082577"/>
            <a:ext cx="10603252" cy="2371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1000">
                <a:latin typeface="Arial"/>
                <a:ea typeface="Arial"/>
                <a:cs typeface="Arial"/>
                <a:sym typeface="Arial"/>
              </a:rPr>
              <a:t>BoingBoing, 2016, </a:t>
            </a:r>
            <a:r>
              <a:rPr sz="1000">
                <a:latin typeface="Arial"/>
                <a:ea typeface="Arial"/>
                <a:cs typeface="Arial"/>
                <a:sym typeface="Arial"/>
                <a:hlinkClick r:id="rId3"/>
              </a:rPr>
              <a:t>http://www.boingboing.org.uk/index.php/resources/category/9-resilience-frameworks</a:t>
            </a:r>
          </a:p>
        </p:txBody>
      </p:sp>
      <p:sp>
        <p:nvSpPr>
          <p:cNvPr id="7"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0" y="0"/>
            <a:ext cx="13179169" cy="1374040"/>
          </a:xfrm>
          <a:prstGeom prst="rect">
            <a:avLst/>
          </a:prstGeom>
        </p:spPr>
        <p:txBody>
          <a:bodyPr lIns="0" tIns="0" rIns="0" bIns="0">
            <a:normAutofit/>
          </a:bodyPr>
          <a:lstStyle>
            <a:lvl1pPr>
              <a:defRPr sz="6400"/>
            </a:lvl1pPr>
          </a:lstStyle>
          <a:p>
            <a:pPr lvl="0">
              <a:defRPr sz="1800">
                <a:solidFill>
                  <a:srgbClr val="000000"/>
                </a:solidFill>
              </a:defRPr>
            </a:pPr>
            <a:r>
              <a:rPr sz="6400" dirty="0" smtClean="0">
                <a:solidFill>
                  <a:srgbClr val="2C7C9F"/>
                </a:solidFill>
              </a:rPr>
              <a:t>Resilience</a:t>
            </a:r>
            <a:r>
              <a:rPr lang="en-GB" sz="6400" dirty="0" smtClean="0">
                <a:solidFill>
                  <a:srgbClr val="2C7C9F"/>
                </a:solidFill>
              </a:rPr>
              <a:t> framework group reflection</a:t>
            </a:r>
            <a:endParaRPr sz="6400" dirty="0">
              <a:solidFill>
                <a:srgbClr val="2C7C9F"/>
              </a:solidFill>
            </a:endParaRPr>
          </a:p>
        </p:txBody>
      </p:sp>
      <p:sp>
        <p:nvSpPr>
          <p:cNvPr id="85" name="Shape 85"/>
          <p:cNvSpPr>
            <a:spLocks noGrp="1"/>
          </p:cNvSpPr>
          <p:nvPr>
            <p:ph type="body" idx="1"/>
          </p:nvPr>
        </p:nvSpPr>
        <p:spPr>
          <a:xfrm>
            <a:off x="738847" y="2178690"/>
            <a:ext cx="11919817" cy="7231400"/>
          </a:xfrm>
          <a:prstGeom prst="rect">
            <a:avLst/>
          </a:prstGeom>
        </p:spPr>
        <p:txBody>
          <a:bodyPr lIns="0" tIns="0" rIns="0" bIns="0">
            <a:normAutofit/>
          </a:bodyPr>
          <a:lstStyle/>
          <a:p>
            <a:pPr marL="457200" lvl="0" indent="-457200" algn="l">
              <a:lnSpc>
                <a:spcPct val="90000"/>
              </a:lnSpc>
              <a:buFont typeface="Arial"/>
              <a:buChar char="•"/>
              <a:defRPr sz="1800">
                <a:solidFill>
                  <a:srgbClr val="000000"/>
                </a:solidFill>
              </a:defRPr>
            </a:pPr>
            <a:r>
              <a:rPr lang="en-GB" sz="3000" dirty="0" smtClean="0">
                <a:solidFill>
                  <a:srgbClr val="31859C"/>
                </a:solidFill>
              </a:rPr>
              <a:t>In break out rooms we will spend some time together thinking about our work as occupational therapists in diverse settings.</a:t>
            </a:r>
          </a:p>
          <a:p>
            <a:pPr marL="457200" lvl="0" indent="-457200" algn="l">
              <a:lnSpc>
                <a:spcPct val="90000"/>
              </a:lnSpc>
              <a:buFont typeface="Arial"/>
              <a:buChar char="•"/>
              <a:defRPr sz="1800">
                <a:solidFill>
                  <a:srgbClr val="000000"/>
                </a:solidFill>
              </a:defRPr>
            </a:pPr>
            <a:endParaRPr lang="en-GB" sz="3000" dirty="0">
              <a:solidFill>
                <a:srgbClr val="31859C"/>
              </a:solidFill>
            </a:endParaRPr>
          </a:p>
          <a:p>
            <a:pPr marL="457200" lvl="0" indent="-457200" algn="l">
              <a:lnSpc>
                <a:spcPct val="90000"/>
              </a:lnSpc>
              <a:buFont typeface="Arial"/>
              <a:buChar char="•"/>
              <a:defRPr sz="1800">
                <a:solidFill>
                  <a:srgbClr val="000000"/>
                </a:solidFill>
              </a:defRPr>
            </a:pPr>
            <a:r>
              <a:rPr lang="en-GB" sz="3000" dirty="0" smtClean="0">
                <a:solidFill>
                  <a:srgbClr val="31859C"/>
                </a:solidFill>
              </a:rPr>
              <a:t>We will think about the challenges of being an OT in new environments, the challenges (adversities) we face, and how we face them.</a:t>
            </a:r>
          </a:p>
          <a:p>
            <a:pPr marL="457200" lvl="0" indent="-457200" algn="l">
              <a:lnSpc>
                <a:spcPct val="90000"/>
              </a:lnSpc>
              <a:buFont typeface="Arial"/>
              <a:buChar char="•"/>
              <a:defRPr sz="1800">
                <a:solidFill>
                  <a:srgbClr val="000000"/>
                </a:solidFill>
              </a:defRPr>
            </a:pPr>
            <a:endParaRPr lang="en-GB" sz="3000" dirty="0">
              <a:solidFill>
                <a:srgbClr val="31859C"/>
              </a:solidFill>
            </a:endParaRPr>
          </a:p>
          <a:p>
            <a:pPr marL="457200" lvl="0" indent="-457200" algn="l">
              <a:lnSpc>
                <a:spcPct val="90000"/>
              </a:lnSpc>
              <a:buFont typeface="Arial"/>
              <a:buChar char="•"/>
              <a:defRPr sz="1800">
                <a:solidFill>
                  <a:srgbClr val="000000"/>
                </a:solidFill>
              </a:defRPr>
            </a:pPr>
            <a:endParaRPr lang="en-GB" sz="3000" dirty="0">
              <a:solidFill>
                <a:srgbClr val="31859C"/>
              </a:solidFill>
            </a:endParaRPr>
          </a:p>
          <a:p>
            <a:pPr marL="457200" lvl="0" indent="-457200" algn="l">
              <a:lnSpc>
                <a:spcPct val="90000"/>
              </a:lnSpc>
              <a:buFont typeface="Arial"/>
              <a:buChar char="•"/>
              <a:defRPr sz="1800">
                <a:solidFill>
                  <a:srgbClr val="000000"/>
                </a:solidFill>
              </a:defRPr>
            </a:pPr>
            <a:r>
              <a:rPr lang="en-GB" sz="3000" dirty="0">
                <a:solidFill>
                  <a:srgbClr val="31859C"/>
                </a:solidFill>
              </a:rPr>
              <a:t>We will use the elements from the central columns of the resilience framework (basics, belonging, learning, coping, core self) to stimulate ideas and discussion.</a:t>
            </a:r>
          </a:p>
          <a:p>
            <a:pPr marL="457200" lvl="0" indent="-457200" algn="l">
              <a:lnSpc>
                <a:spcPct val="90000"/>
              </a:lnSpc>
              <a:buFont typeface="Arial"/>
              <a:buChar char="•"/>
              <a:defRPr sz="1800">
                <a:solidFill>
                  <a:srgbClr val="000000"/>
                </a:solidFill>
              </a:defRPr>
            </a:pPr>
            <a:endParaRPr lang="en-GB" sz="3000" dirty="0" smtClean="0">
              <a:solidFill>
                <a:srgbClr val="31859C"/>
              </a:solidFill>
            </a:endParaRPr>
          </a:p>
          <a:p>
            <a:pPr marL="457200" lvl="0" indent="-457200" algn="l">
              <a:lnSpc>
                <a:spcPct val="90000"/>
              </a:lnSpc>
              <a:buFont typeface="Arial"/>
              <a:buChar char="•"/>
              <a:defRPr sz="1800">
                <a:solidFill>
                  <a:srgbClr val="000000"/>
                </a:solidFill>
              </a:defRPr>
            </a:pPr>
            <a:endParaRPr lang="en-GB" sz="3000" dirty="0">
              <a:solidFill>
                <a:srgbClr val="31859C"/>
              </a:solidFill>
            </a:endParaRPr>
          </a:p>
          <a:p>
            <a:pPr marL="457200" lvl="0" indent="-457200" algn="l">
              <a:lnSpc>
                <a:spcPct val="90000"/>
              </a:lnSpc>
              <a:buFont typeface="Arial"/>
              <a:buChar char="•"/>
              <a:defRPr sz="1800">
                <a:solidFill>
                  <a:srgbClr val="000000"/>
                </a:solidFill>
              </a:defRPr>
            </a:pPr>
            <a:r>
              <a:rPr lang="en-GB" sz="3000" dirty="0" smtClean="0">
                <a:solidFill>
                  <a:srgbClr val="31859C"/>
                </a:solidFill>
              </a:rPr>
              <a:t>We will spend 20 minutes in breakout rooms to explore the framework in the context of our practice. Then we will regroup for 15 minutes of general discussion and sharing of ideas.</a:t>
            </a:r>
          </a:p>
          <a:p>
            <a:pPr marL="457200" lvl="0" indent="-457200" algn="l">
              <a:lnSpc>
                <a:spcPct val="90000"/>
              </a:lnSpc>
              <a:buFont typeface="Arial"/>
              <a:buChar char="•"/>
              <a:defRPr sz="1800">
                <a:solidFill>
                  <a:srgbClr val="000000"/>
                </a:solidFill>
              </a:defRPr>
            </a:pPr>
            <a:endParaRPr lang="en-GB" sz="3000" dirty="0">
              <a:solidFill>
                <a:srgbClr val="31859C"/>
              </a:solidFill>
            </a:endParaRPr>
          </a:p>
          <a:p>
            <a:pPr marL="457200" lvl="0" indent="-457200" algn="l">
              <a:lnSpc>
                <a:spcPct val="90000"/>
              </a:lnSpc>
              <a:buFont typeface="Arial"/>
              <a:buChar char="•"/>
              <a:defRPr sz="1800">
                <a:solidFill>
                  <a:srgbClr val="000000"/>
                </a:solidFill>
              </a:defRPr>
            </a:pPr>
            <a:r>
              <a:rPr lang="en-GB" sz="3000" dirty="0" smtClean="0">
                <a:solidFill>
                  <a:srgbClr val="31859C"/>
                </a:solidFill>
              </a:rPr>
              <a:t>On the next page are the links to the framework.</a:t>
            </a:r>
            <a:endParaRPr lang="fr-FR" sz="3000" dirty="0">
              <a:solidFill>
                <a:srgbClr val="31859C"/>
              </a:solidFill>
            </a:endParaRPr>
          </a:p>
          <a:p>
            <a:pPr lvl="0" algn="l">
              <a:lnSpc>
                <a:spcPct val="90000"/>
              </a:lnSpc>
              <a:defRPr sz="1800">
                <a:solidFill>
                  <a:srgbClr val="000000"/>
                </a:solidFill>
              </a:defRPr>
            </a:pPr>
            <a:endParaRPr lang="fr-FR" sz="3000" dirty="0" smtClean="0">
              <a:solidFill>
                <a:srgbClr val="31859C"/>
              </a:solidFill>
            </a:endParaRPr>
          </a:p>
          <a:p>
            <a:pPr lvl="0" algn="l">
              <a:lnSpc>
                <a:spcPct val="90000"/>
              </a:lnSpc>
              <a:defRPr sz="1800">
                <a:solidFill>
                  <a:srgbClr val="000000"/>
                </a:solidFill>
              </a:defRPr>
            </a:pPr>
            <a:endParaRPr lang="fr-FR" sz="3000" dirty="0">
              <a:solidFill>
                <a:srgbClr val="31859C"/>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extLst>
      <p:ext uri="{BB962C8B-B14F-4D97-AF65-F5344CB8AC3E}">
        <p14:creationId xmlns:p14="http://schemas.microsoft.com/office/powerpoint/2010/main" val="75595140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0" y="0"/>
            <a:ext cx="13179169" cy="1374040"/>
          </a:xfrm>
          <a:prstGeom prst="rect">
            <a:avLst/>
          </a:prstGeom>
        </p:spPr>
        <p:txBody>
          <a:bodyPr lIns="0" tIns="0" rIns="0" bIns="0">
            <a:normAutofit/>
          </a:bodyPr>
          <a:lstStyle>
            <a:lvl1pPr>
              <a:defRPr sz="6400"/>
            </a:lvl1pPr>
          </a:lstStyle>
          <a:p>
            <a:pPr lvl="0">
              <a:defRPr sz="1800">
                <a:solidFill>
                  <a:srgbClr val="000000"/>
                </a:solidFill>
              </a:defRPr>
            </a:pPr>
            <a:r>
              <a:rPr sz="6400" dirty="0" smtClean="0">
                <a:solidFill>
                  <a:srgbClr val="2C7C9F"/>
                </a:solidFill>
              </a:rPr>
              <a:t>Resilience</a:t>
            </a:r>
            <a:r>
              <a:rPr lang="en-GB" sz="6400" dirty="0" smtClean="0">
                <a:solidFill>
                  <a:srgbClr val="2C7C9F"/>
                </a:solidFill>
              </a:rPr>
              <a:t> framework group reflection</a:t>
            </a:r>
            <a:endParaRPr sz="6400" dirty="0">
              <a:solidFill>
                <a:srgbClr val="2C7C9F"/>
              </a:solidFill>
            </a:endParaRPr>
          </a:p>
        </p:txBody>
      </p:sp>
      <p:sp>
        <p:nvSpPr>
          <p:cNvPr id="85" name="Shape 85"/>
          <p:cNvSpPr>
            <a:spLocks noGrp="1"/>
          </p:cNvSpPr>
          <p:nvPr>
            <p:ph type="body" idx="1"/>
          </p:nvPr>
        </p:nvSpPr>
        <p:spPr>
          <a:xfrm>
            <a:off x="738847" y="2178690"/>
            <a:ext cx="11919817" cy="7231400"/>
          </a:xfrm>
          <a:prstGeom prst="rect">
            <a:avLst/>
          </a:prstGeom>
        </p:spPr>
        <p:txBody>
          <a:bodyPr lIns="0" tIns="0" rIns="0" bIns="0">
            <a:normAutofit fontScale="92500"/>
          </a:bodyPr>
          <a:lstStyle/>
          <a:p>
            <a:pPr lvl="0" algn="l">
              <a:lnSpc>
                <a:spcPct val="90000"/>
              </a:lnSpc>
              <a:defRPr sz="1800">
                <a:solidFill>
                  <a:srgbClr val="000000"/>
                </a:solidFill>
              </a:defRPr>
            </a:pPr>
            <a:endParaRPr lang="en-GB" sz="3000" b="1" dirty="0">
              <a:solidFill>
                <a:srgbClr val="31859C"/>
              </a:solidFill>
            </a:endParaRPr>
          </a:p>
          <a:p>
            <a:pPr marL="457200" lvl="0" indent="-457200" algn="l">
              <a:lnSpc>
                <a:spcPct val="90000"/>
              </a:lnSpc>
              <a:buFont typeface="Arial"/>
              <a:buChar char="•"/>
              <a:defRPr sz="1800">
                <a:solidFill>
                  <a:srgbClr val="000000"/>
                </a:solidFill>
              </a:defRPr>
            </a:pPr>
            <a:r>
              <a:rPr lang="en-GB" sz="3000" dirty="0" smtClean="0">
                <a:solidFill>
                  <a:srgbClr val="31859C"/>
                </a:solidFill>
              </a:rPr>
              <a:t>What are your challenges as an OT working in a diverse setting?</a:t>
            </a:r>
          </a:p>
          <a:p>
            <a:pPr marL="457200" lvl="0" indent="-457200" algn="l">
              <a:lnSpc>
                <a:spcPct val="90000"/>
              </a:lnSpc>
              <a:buFont typeface="Arial"/>
              <a:buChar char="•"/>
              <a:defRPr sz="1800">
                <a:solidFill>
                  <a:srgbClr val="000000"/>
                </a:solidFill>
              </a:defRPr>
            </a:pPr>
            <a:r>
              <a:rPr lang="en-GB" sz="3000" dirty="0" smtClean="0">
                <a:solidFill>
                  <a:srgbClr val="31859C"/>
                </a:solidFill>
              </a:rPr>
              <a:t>What do you think the challenges (adversities) are for OT’s working in a diverse setting ?</a:t>
            </a:r>
            <a:endParaRPr lang="en-GB" sz="3000" dirty="0" smtClean="0">
              <a:solidFill>
                <a:srgbClr val="31859C"/>
              </a:solidFill>
            </a:endParaRPr>
          </a:p>
          <a:p>
            <a:pPr marL="457200" lvl="0" indent="-457200" algn="l">
              <a:lnSpc>
                <a:spcPct val="90000"/>
              </a:lnSpc>
              <a:buFont typeface="Arial"/>
              <a:buChar char="•"/>
              <a:defRPr sz="1800">
                <a:solidFill>
                  <a:srgbClr val="000000"/>
                </a:solidFill>
              </a:defRPr>
            </a:pPr>
            <a:r>
              <a:rPr lang="en-GB" sz="3000" dirty="0">
                <a:solidFill>
                  <a:srgbClr val="31859C"/>
                </a:solidFill>
              </a:rPr>
              <a:t>H</a:t>
            </a:r>
            <a:r>
              <a:rPr lang="en-GB" sz="3000" dirty="0" smtClean="0">
                <a:solidFill>
                  <a:srgbClr val="31859C"/>
                </a:solidFill>
              </a:rPr>
              <a:t>ow can we / do we overcome these challenges (resilience) ? </a:t>
            </a:r>
          </a:p>
          <a:p>
            <a:pPr lvl="0" algn="l">
              <a:lnSpc>
                <a:spcPct val="90000"/>
              </a:lnSpc>
              <a:defRPr sz="1800">
                <a:solidFill>
                  <a:srgbClr val="000000"/>
                </a:solidFill>
              </a:defRPr>
            </a:pPr>
            <a:endParaRPr lang="en-GB" sz="3000" dirty="0">
              <a:solidFill>
                <a:srgbClr val="31859C"/>
              </a:solidFill>
            </a:endParaRPr>
          </a:p>
          <a:p>
            <a:pPr lvl="0" algn="l">
              <a:lnSpc>
                <a:spcPct val="90000"/>
              </a:lnSpc>
              <a:defRPr sz="1800">
                <a:solidFill>
                  <a:srgbClr val="000000"/>
                </a:solidFill>
              </a:defRPr>
            </a:pPr>
            <a:endParaRPr lang="en-GB" sz="3000" dirty="0" smtClean="0">
              <a:solidFill>
                <a:srgbClr val="31859C"/>
              </a:solidFill>
            </a:endParaRPr>
          </a:p>
          <a:p>
            <a:pPr lvl="0" algn="l">
              <a:lnSpc>
                <a:spcPct val="90000"/>
              </a:lnSpc>
              <a:defRPr sz="1800">
                <a:solidFill>
                  <a:srgbClr val="000000"/>
                </a:solidFill>
              </a:defRPr>
            </a:pPr>
            <a:endParaRPr lang="en-GB" sz="3000" dirty="0">
              <a:solidFill>
                <a:srgbClr val="31859C"/>
              </a:solidFill>
            </a:endParaRPr>
          </a:p>
          <a:p>
            <a:pPr lvl="0" algn="l">
              <a:lnSpc>
                <a:spcPct val="90000"/>
              </a:lnSpc>
              <a:defRPr sz="1800">
                <a:solidFill>
                  <a:srgbClr val="000000"/>
                </a:solidFill>
              </a:defRPr>
            </a:pPr>
            <a:r>
              <a:rPr lang="en-GB" sz="3000" dirty="0" smtClean="0">
                <a:solidFill>
                  <a:srgbClr val="31859C"/>
                </a:solidFill>
              </a:rPr>
              <a:t>Link to English </a:t>
            </a:r>
            <a:r>
              <a:rPr lang="en-GB" sz="3000" dirty="0">
                <a:solidFill>
                  <a:srgbClr val="31859C"/>
                </a:solidFill>
              </a:rPr>
              <a:t>framework: </a:t>
            </a:r>
            <a:r>
              <a:rPr lang="en-GB" sz="2400" dirty="0">
                <a:solidFill>
                  <a:srgbClr val="31859C"/>
                </a:solidFill>
                <a:hlinkClick r:id="rId2"/>
              </a:rPr>
              <a:t>https://www.boingboing.org.uk/wp-content/uploads/2017/02/resilience-framework-adults-2012.</a:t>
            </a:r>
            <a:r>
              <a:rPr lang="en-GB" sz="2400" dirty="0" smtClean="0">
                <a:solidFill>
                  <a:srgbClr val="31859C"/>
                </a:solidFill>
                <a:hlinkClick r:id="rId2"/>
              </a:rPr>
              <a:t>pdf</a:t>
            </a:r>
            <a:endParaRPr lang="en-GB" sz="2400" dirty="0" smtClean="0">
              <a:solidFill>
                <a:srgbClr val="31859C"/>
              </a:solidFill>
            </a:endParaRPr>
          </a:p>
          <a:p>
            <a:pPr lvl="0" algn="l">
              <a:lnSpc>
                <a:spcPct val="90000"/>
              </a:lnSpc>
              <a:defRPr sz="1800">
                <a:solidFill>
                  <a:srgbClr val="000000"/>
                </a:solidFill>
              </a:defRPr>
            </a:pPr>
            <a:endParaRPr lang="en-GB" sz="3000" dirty="0" smtClean="0">
              <a:solidFill>
                <a:srgbClr val="31859C"/>
              </a:solidFill>
            </a:endParaRPr>
          </a:p>
          <a:p>
            <a:pPr lvl="0" algn="l">
              <a:lnSpc>
                <a:spcPct val="90000"/>
              </a:lnSpc>
              <a:defRPr sz="1800">
                <a:solidFill>
                  <a:srgbClr val="000000"/>
                </a:solidFill>
              </a:defRPr>
            </a:pPr>
            <a:r>
              <a:rPr lang="en-GB" sz="3000" dirty="0" smtClean="0">
                <a:solidFill>
                  <a:srgbClr val="31859C"/>
                </a:solidFill>
              </a:rPr>
              <a:t> </a:t>
            </a:r>
            <a:endParaRPr lang="en-GB" sz="3000" dirty="0">
              <a:solidFill>
                <a:srgbClr val="31859C"/>
              </a:solidFill>
            </a:endParaRPr>
          </a:p>
          <a:p>
            <a:pPr lvl="0" algn="l">
              <a:lnSpc>
                <a:spcPct val="90000"/>
              </a:lnSpc>
              <a:defRPr sz="1800">
                <a:solidFill>
                  <a:srgbClr val="000000"/>
                </a:solidFill>
              </a:defRPr>
            </a:pPr>
            <a:r>
              <a:rPr lang="en-GB" sz="3000" dirty="0" smtClean="0">
                <a:solidFill>
                  <a:srgbClr val="31859C"/>
                </a:solidFill>
              </a:rPr>
              <a:t>Link to French framework / </a:t>
            </a:r>
            <a:r>
              <a:rPr lang="fr-FR" sz="3000" dirty="0" smtClean="0">
                <a:solidFill>
                  <a:srgbClr val="31859C"/>
                </a:solidFill>
              </a:rPr>
              <a:t>lien </a:t>
            </a:r>
            <a:r>
              <a:rPr lang="fr-FR" sz="3000" dirty="0" smtClean="0">
                <a:solidFill>
                  <a:srgbClr val="31859C"/>
                </a:solidFill>
              </a:rPr>
              <a:t>pour</a:t>
            </a:r>
            <a:r>
              <a:rPr lang="fr-FR" sz="3000" dirty="0" smtClean="0">
                <a:solidFill>
                  <a:srgbClr val="31859C"/>
                </a:solidFill>
              </a:rPr>
              <a:t> la trame </a:t>
            </a:r>
            <a:r>
              <a:rPr lang="fr-FR" sz="3000" dirty="0">
                <a:solidFill>
                  <a:srgbClr val="31859C"/>
                </a:solidFill>
              </a:rPr>
              <a:t>française: </a:t>
            </a:r>
            <a:r>
              <a:rPr lang="fr-FR" sz="2200" dirty="0">
                <a:solidFill>
                  <a:srgbClr val="31859C"/>
                </a:solidFill>
                <a:hlinkClick r:id="rId3"/>
              </a:rPr>
              <a:t>https://www.boingboing.org.uk/wp-content/uploads/2019/10/Framework-Re%CC%81silience-adults-2012-</a:t>
            </a:r>
            <a:r>
              <a:rPr lang="fr-FR" sz="2200" dirty="0" smtClean="0">
                <a:solidFill>
                  <a:srgbClr val="31859C"/>
                </a:solidFill>
                <a:hlinkClick r:id="rId3"/>
              </a:rPr>
              <a:t>French.pdf</a:t>
            </a:r>
            <a:endParaRPr lang="fr-FR" sz="2200" dirty="0" smtClean="0">
              <a:solidFill>
                <a:srgbClr val="31859C"/>
              </a:solidFill>
            </a:endParaRPr>
          </a:p>
          <a:p>
            <a:pPr lvl="0" algn="l">
              <a:lnSpc>
                <a:spcPct val="90000"/>
              </a:lnSpc>
              <a:defRPr sz="1800">
                <a:solidFill>
                  <a:srgbClr val="000000"/>
                </a:solidFill>
              </a:defRPr>
            </a:pPr>
            <a:endParaRPr lang="fr-FR" sz="2200" dirty="0" smtClean="0">
              <a:solidFill>
                <a:srgbClr val="31859C"/>
              </a:solidFill>
            </a:endParaRPr>
          </a:p>
          <a:p>
            <a:pPr lvl="0" algn="l">
              <a:lnSpc>
                <a:spcPct val="90000"/>
              </a:lnSpc>
              <a:defRPr sz="1800">
                <a:solidFill>
                  <a:srgbClr val="000000"/>
                </a:solidFill>
              </a:defRPr>
            </a:pPr>
            <a:endParaRPr lang="fr-FR" sz="3000" dirty="0">
              <a:solidFill>
                <a:srgbClr val="31859C"/>
              </a:solidFill>
            </a:endParaRPr>
          </a:p>
          <a:p>
            <a:pPr lvl="0" algn="l">
              <a:lnSpc>
                <a:spcPct val="90000"/>
              </a:lnSpc>
              <a:defRPr sz="1800">
                <a:solidFill>
                  <a:srgbClr val="000000"/>
                </a:solidFill>
              </a:defRPr>
            </a:pPr>
            <a:r>
              <a:rPr lang="fr-FR" sz="3000" dirty="0" smtClean="0">
                <a:solidFill>
                  <a:srgbClr val="31859C"/>
                </a:solidFill>
              </a:rPr>
              <a:t>Link to the </a:t>
            </a:r>
            <a:r>
              <a:rPr lang="fr-FR" sz="3000" dirty="0" err="1" smtClean="0">
                <a:solidFill>
                  <a:srgbClr val="31859C"/>
                </a:solidFill>
              </a:rPr>
              <a:t>German</a:t>
            </a:r>
            <a:r>
              <a:rPr lang="fr-FR" sz="3000" dirty="0" smtClean="0">
                <a:solidFill>
                  <a:srgbClr val="31859C"/>
                </a:solidFill>
              </a:rPr>
              <a:t> </a:t>
            </a:r>
            <a:r>
              <a:rPr lang="fr-FR" sz="3000" dirty="0" err="1" smtClean="0">
                <a:solidFill>
                  <a:srgbClr val="31859C"/>
                </a:solidFill>
                <a:latin typeface="Calibri"/>
                <a:cs typeface="Calibri"/>
              </a:rPr>
              <a:t>framework</a:t>
            </a:r>
            <a:r>
              <a:rPr lang="fr-FR" sz="3000" dirty="0">
                <a:solidFill>
                  <a:srgbClr val="31859C"/>
                </a:solidFill>
                <a:latin typeface="Calibri"/>
                <a:cs typeface="Calibri"/>
              </a:rPr>
              <a:t> </a:t>
            </a:r>
            <a:r>
              <a:rPr lang="fr-FR" sz="3000" dirty="0" smtClean="0">
                <a:solidFill>
                  <a:srgbClr val="31859C"/>
                </a:solidFill>
                <a:latin typeface="Calibri"/>
                <a:cs typeface="Calibri"/>
              </a:rPr>
              <a:t>/ </a:t>
            </a:r>
            <a:r>
              <a:rPr lang="fr-FR" sz="3000" dirty="0" smtClean="0">
                <a:solidFill>
                  <a:srgbClr val="31859C"/>
                </a:solidFill>
                <a:latin typeface="Calibri"/>
                <a:cs typeface="Calibri"/>
              </a:rPr>
              <a:t>RESILIENZMODELL</a:t>
            </a:r>
          </a:p>
          <a:p>
            <a:pPr lvl="0" algn="l">
              <a:lnSpc>
                <a:spcPct val="90000"/>
              </a:lnSpc>
              <a:defRPr sz="1800">
                <a:solidFill>
                  <a:srgbClr val="000000"/>
                </a:solidFill>
              </a:defRPr>
            </a:pPr>
            <a:endParaRPr lang="fr-FR" sz="2200" dirty="0">
              <a:solidFill>
                <a:srgbClr val="31859C"/>
              </a:solidFill>
              <a:latin typeface="Calibri"/>
              <a:cs typeface="Calibri"/>
              <a:hlinkClick r:id="rId4"/>
            </a:endParaRPr>
          </a:p>
          <a:p>
            <a:pPr lvl="0" algn="l">
              <a:lnSpc>
                <a:spcPct val="90000"/>
              </a:lnSpc>
              <a:defRPr sz="1800">
                <a:solidFill>
                  <a:srgbClr val="000000"/>
                </a:solidFill>
              </a:defRPr>
            </a:pPr>
            <a:r>
              <a:rPr lang="fr-FR" sz="2200" dirty="0" smtClean="0">
                <a:solidFill>
                  <a:srgbClr val="31859C"/>
                </a:solidFill>
                <a:latin typeface="Calibri"/>
                <a:cs typeface="Calibri"/>
                <a:hlinkClick r:id="rId4"/>
              </a:rPr>
              <a:t>https</a:t>
            </a:r>
            <a:r>
              <a:rPr lang="fr-FR" sz="2200" dirty="0">
                <a:solidFill>
                  <a:srgbClr val="31859C"/>
                </a:solidFill>
                <a:hlinkClick r:id="rId4"/>
              </a:rPr>
              <a:t>://www.boingboing.org.uk/wp-content/uploads/2017/02/resilience-framework-adults-2012-</a:t>
            </a:r>
            <a:r>
              <a:rPr lang="fr-FR" sz="2200" dirty="0" smtClean="0">
                <a:solidFill>
                  <a:srgbClr val="31859C"/>
                </a:solidFill>
                <a:hlinkClick r:id="rId4"/>
              </a:rPr>
              <a:t>german.pdf</a:t>
            </a:r>
            <a:endParaRPr lang="fr-FR" sz="2200" dirty="0" smtClean="0">
              <a:solidFill>
                <a:srgbClr val="31859C"/>
              </a:solidFill>
            </a:endParaRPr>
          </a:p>
          <a:p>
            <a:pPr lvl="0" algn="l">
              <a:lnSpc>
                <a:spcPct val="90000"/>
              </a:lnSpc>
              <a:defRPr sz="1800">
                <a:solidFill>
                  <a:srgbClr val="000000"/>
                </a:solidFill>
              </a:defRPr>
            </a:pPr>
            <a:endParaRPr lang="fr-FR" sz="3000" dirty="0" smtClean="0">
              <a:solidFill>
                <a:srgbClr val="31859C"/>
              </a:solidFill>
            </a:endParaRPr>
          </a:p>
          <a:p>
            <a:pPr lvl="0" algn="l">
              <a:lnSpc>
                <a:spcPct val="90000"/>
              </a:lnSpc>
              <a:defRPr sz="1800">
                <a:solidFill>
                  <a:srgbClr val="000000"/>
                </a:solidFill>
              </a:defRPr>
            </a:pPr>
            <a:endParaRPr lang="fr-FR" sz="3000" dirty="0">
              <a:solidFill>
                <a:srgbClr val="31859C"/>
              </a:solidFill>
            </a:endParaRPr>
          </a:p>
          <a:p>
            <a:pPr lvl="0" algn="l">
              <a:lnSpc>
                <a:spcPct val="90000"/>
              </a:lnSpc>
              <a:defRPr sz="1800">
                <a:solidFill>
                  <a:srgbClr val="000000"/>
                </a:solidFill>
              </a:defRPr>
            </a:pPr>
            <a:endParaRPr lang="fr-FR" sz="3000" dirty="0" smtClean="0">
              <a:solidFill>
                <a:srgbClr val="31859C"/>
              </a:solidFill>
            </a:endParaRPr>
          </a:p>
          <a:p>
            <a:pPr lvl="0" algn="l">
              <a:lnSpc>
                <a:spcPct val="90000"/>
              </a:lnSpc>
              <a:defRPr sz="1800">
                <a:solidFill>
                  <a:srgbClr val="000000"/>
                </a:solidFill>
              </a:defRPr>
            </a:pPr>
            <a:endParaRPr lang="fr-FR" sz="3000" dirty="0">
              <a:solidFill>
                <a:srgbClr val="31859C"/>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extLst>
      <p:ext uri="{BB962C8B-B14F-4D97-AF65-F5344CB8AC3E}">
        <p14:creationId xmlns:p14="http://schemas.microsoft.com/office/powerpoint/2010/main" val="24118001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p:cNvSpPr>
          <p:nvPr>
            <p:ph type="title"/>
          </p:nvPr>
        </p:nvSpPr>
        <p:spPr>
          <a:xfrm>
            <a:off x="1270000" y="672061"/>
            <a:ext cx="10464800" cy="1343353"/>
          </a:xfrm>
          <a:prstGeom prst="rect">
            <a:avLst/>
          </a:prstGeom>
        </p:spPr>
        <p:txBody>
          <a:bodyPr lIns="0" tIns="0" rIns="0" bIns="0">
            <a:normAutofit/>
          </a:bodyPr>
          <a:lstStyle>
            <a:lvl1pPr>
              <a:defRPr sz="7200"/>
            </a:lvl1pPr>
          </a:lstStyle>
          <a:p>
            <a:pPr lvl="0">
              <a:defRPr sz="1800">
                <a:solidFill>
                  <a:srgbClr val="000000"/>
                </a:solidFill>
              </a:defRPr>
            </a:pPr>
            <a:r>
              <a:rPr sz="7200">
                <a:solidFill>
                  <a:srgbClr val="2C7C9F"/>
                </a:solidFill>
              </a:rPr>
              <a:t>References</a:t>
            </a:r>
          </a:p>
        </p:txBody>
      </p:sp>
      <p:sp>
        <p:nvSpPr>
          <p:cNvPr id="183" name="Shape 183"/>
          <p:cNvSpPr>
            <a:spLocks noGrp="1"/>
          </p:cNvSpPr>
          <p:nvPr>
            <p:ph type="body" idx="1"/>
          </p:nvPr>
        </p:nvSpPr>
        <p:spPr>
          <a:xfrm>
            <a:off x="616855" y="2518487"/>
            <a:ext cx="11494280" cy="6905429"/>
          </a:xfrm>
          <a:prstGeom prst="rect">
            <a:avLst/>
          </a:prstGeom>
        </p:spPr>
        <p:txBody>
          <a:bodyPr>
            <a:normAutofit lnSpcReduction="10000"/>
          </a:bodyPr>
          <a:lstStyle/>
          <a:p>
            <a:pPr lvl="0" algn="l" defTabSz="1287455">
              <a:defRPr sz="1800">
                <a:solidFill>
                  <a:srgbClr val="000000"/>
                </a:solidFill>
              </a:defRPr>
            </a:pPr>
            <a:r>
              <a:rPr sz="2376" dirty="0" err="1">
                <a:solidFill>
                  <a:srgbClr val="595959"/>
                </a:solidFill>
              </a:rPr>
              <a:t>Glibert</a:t>
            </a:r>
            <a:r>
              <a:rPr sz="2376" dirty="0">
                <a:solidFill>
                  <a:srgbClr val="595959"/>
                </a:solidFill>
              </a:rPr>
              <a:t>, P, 2016, Compassion </a:t>
            </a:r>
            <a:r>
              <a:rPr sz="2376" dirty="0" err="1">
                <a:solidFill>
                  <a:srgbClr val="595959"/>
                </a:solidFill>
              </a:rPr>
              <a:t>Focussed</a:t>
            </a:r>
            <a:r>
              <a:rPr sz="2376" dirty="0">
                <a:solidFill>
                  <a:srgbClr val="595959"/>
                </a:solidFill>
              </a:rPr>
              <a:t> Therapy Model [accessed on 27/6/16 at: http://psychology.tools/emotional-regulation-system.html and </a:t>
            </a:r>
          </a:p>
          <a:p>
            <a:pPr lvl="0" algn="l" defTabSz="1287455">
              <a:defRPr sz="1800">
                <a:solidFill>
                  <a:srgbClr val="000000"/>
                </a:solidFill>
              </a:defRPr>
            </a:pPr>
            <a:r>
              <a:rPr sz="2376" dirty="0">
                <a:solidFill>
                  <a:srgbClr val="595959"/>
                </a:solidFill>
              </a:rPr>
              <a:t>http://compassionatemind.co.uk ]</a:t>
            </a:r>
            <a:endParaRPr sz="1782" dirty="0">
              <a:solidFill>
                <a:srgbClr val="595959"/>
              </a:solidFill>
            </a:endParaRPr>
          </a:p>
          <a:p>
            <a:pPr lvl="0" algn="l" defTabSz="1287455">
              <a:defRPr sz="1800">
                <a:solidFill>
                  <a:srgbClr val="000000"/>
                </a:solidFill>
              </a:defRPr>
            </a:pPr>
            <a:endParaRPr sz="2376" dirty="0">
              <a:solidFill>
                <a:srgbClr val="595959"/>
              </a:solidFill>
            </a:endParaRPr>
          </a:p>
          <a:p>
            <a:pPr lvl="0" algn="l" defTabSz="1287455">
              <a:defRPr sz="1800">
                <a:solidFill>
                  <a:srgbClr val="000000"/>
                </a:solidFill>
              </a:defRPr>
            </a:pPr>
            <a:r>
              <a:rPr sz="2376" dirty="0" err="1">
                <a:solidFill>
                  <a:srgbClr val="595959"/>
                </a:solidFill>
                <a:latin typeface="Arial"/>
                <a:ea typeface="Arial"/>
                <a:cs typeface="Arial"/>
                <a:sym typeface="Arial"/>
              </a:rPr>
              <a:t>BoingBoing</a:t>
            </a:r>
            <a:r>
              <a:rPr sz="2376" dirty="0">
                <a:solidFill>
                  <a:srgbClr val="595959"/>
                </a:solidFill>
                <a:latin typeface="Arial"/>
                <a:ea typeface="Arial"/>
                <a:cs typeface="Arial"/>
                <a:sym typeface="Arial"/>
              </a:rPr>
              <a:t>, </a:t>
            </a:r>
            <a:r>
              <a:rPr sz="2376" dirty="0">
                <a:solidFill>
                  <a:srgbClr val="595959"/>
                </a:solidFill>
              </a:rPr>
              <a:t>Hart, </a:t>
            </a:r>
            <a:r>
              <a:rPr sz="2376" dirty="0" err="1">
                <a:solidFill>
                  <a:srgbClr val="595959"/>
                </a:solidFill>
              </a:rPr>
              <a:t>Blincow</a:t>
            </a:r>
            <a:r>
              <a:rPr sz="2376" dirty="0">
                <a:solidFill>
                  <a:srgbClr val="595959"/>
                </a:solidFill>
              </a:rPr>
              <a:t> and Cameron, 2016, Resilience Framework for Adults, [accessed on 27/6/16 </a:t>
            </a:r>
            <a:r>
              <a:rPr sz="2376" dirty="0" err="1">
                <a:solidFill>
                  <a:srgbClr val="595959"/>
                </a:solidFill>
              </a:rPr>
              <a:t>at:</a:t>
            </a:r>
            <a:r>
              <a:rPr sz="2376" dirty="0" err="1">
                <a:solidFill>
                  <a:srgbClr val="595959"/>
                </a:solidFill>
                <a:latin typeface="Arial"/>
                <a:ea typeface="Arial"/>
                <a:cs typeface="Arial"/>
                <a:sym typeface="Arial"/>
                <a:hlinkClick r:id="rId2"/>
              </a:rPr>
              <a:t>http</a:t>
            </a:r>
            <a:r>
              <a:rPr sz="2376" dirty="0">
                <a:solidFill>
                  <a:srgbClr val="595959"/>
                </a:solidFill>
                <a:latin typeface="Arial"/>
                <a:ea typeface="Arial"/>
                <a:cs typeface="Arial"/>
                <a:sym typeface="Arial"/>
                <a:hlinkClick r:id="rId2"/>
              </a:rPr>
              <a:t>://www.boingboing.org.uk/index.php/resources/category/9-resilience-frameworks</a:t>
            </a:r>
            <a:r>
              <a:rPr sz="2376" u="sng" dirty="0">
                <a:solidFill>
                  <a:srgbClr val="0000FF"/>
                </a:solidFill>
                <a:uFill>
                  <a:solidFill>
                    <a:srgbClr val="0000FF"/>
                  </a:solidFill>
                </a:uFill>
                <a:latin typeface="Arial"/>
                <a:ea typeface="Arial"/>
                <a:cs typeface="Arial"/>
                <a:sym typeface="Arial"/>
              </a:rPr>
              <a:t> ]</a:t>
            </a:r>
            <a:endParaRPr sz="2376" dirty="0">
              <a:solidFill>
                <a:srgbClr val="595959"/>
              </a:solidFill>
              <a:latin typeface="Arial"/>
              <a:ea typeface="Arial"/>
              <a:cs typeface="Arial"/>
              <a:sym typeface="Arial"/>
            </a:endParaRPr>
          </a:p>
          <a:p>
            <a:pPr lvl="0" algn="l" defTabSz="1287455">
              <a:defRPr sz="1800">
                <a:solidFill>
                  <a:srgbClr val="000000"/>
                </a:solidFill>
              </a:defRPr>
            </a:pPr>
            <a:endParaRPr sz="2376" dirty="0">
              <a:solidFill>
                <a:srgbClr val="595959"/>
              </a:solidFill>
            </a:endParaRPr>
          </a:p>
          <a:p>
            <a:pPr lvl="0" algn="l" defTabSz="1287455">
              <a:lnSpc>
                <a:spcPct val="90000"/>
              </a:lnSpc>
              <a:defRPr sz="1800">
                <a:solidFill>
                  <a:srgbClr val="000000"/>
                </a:solidFill>
              </a:defRPr>
            </a:pPr>
            <a:r>
              <a:rPr sz="2376" dirty="0" err="1">
                <a:solidFill>
                  <a:srgbClr val="595959"/>
                </a:solidFill>
              </a:rPr>
              <a:t>Masten</a:t>
            </a:r>
            <a:r>
              <a:rPr sz="2376" dirty="0">
                <a:solidFill>
                  <a:srgbClr val="595959"/>
                </a:solidFill>
              </a:rPr>
              <a:t>, A, 2001, </a:t>
            </a:r>
            <a:r>
              <a:rPr sz="2376" i="1" dirty="0">
                <a:solidFill>
                  <a:srgbClr val="595959"/>
                </a:solidFill>
              </a:rPr>
              <a:t>Ordinary Magic: resilience processes in development, American Psychologist</a:t>
            </a:r>
            <a:r>
              <a:rPr sz="2376" dirty="0">
                <a:solidFill>
                  <a:srgbClr val="595959"/>
                </a:solidFill>
              </a:rPr>
              <a:t>, 56(3), pp 227-238</a:t>
            </a:r>
          </a:p>
          <a:p>
            <a:pPr lvl="0" algn="l" defTabSz="1287455">
              <a:defRPr sz="1800">
                <a:solidFill>
                  <a:srgbClr val="000000"/>
                </a:solidFill>
              </a:defRPr>
            </a:pPr>
            <a:endParaRPr sz="2376" dirty="0">
              <a:solidFill>
                <a:srgbClr val="595959"/>
              </a:solidFill>
            </a:endParaRPr>
          </a:p>
          <a:p>
            <a:pPr lvl="0" algn="l" defTabSz="1287455">
              <a:defRPr sz="1800">
                <a:solidFill>
                  <a:srgbClr val="000000"/>
                </a:solidFill>
              </a:defRPr>
            </a:pPr>
            <a:r>
              <a:rPr sz="2376" dirty="0" err="1">
                <a:solidFill>
                  <a:srgbClr val="595959"/>
                </a:solidFill>
              </a:rPr>
              <a:t>Skovolt</a:t>
            </a:r>
            <a:r>
              <a:rPr sz="2376" dirty="0">
                <a:solidFill>
                  <a:srgbClr val="595959"/>
                </a:solidFill>
              </a:rPr>
              <a:t> &amp; Trotter-</a:t>
            </a:r>
            <a:r>
              <a:rPr sz="2376" dirty="0" err="1">
                <a:solidFill>
                  <a:srgbClr val="595959"/>
                </a:solidFill>
              </a:rPr>
              <a:t>Mathison</a:t>
            </a:r>
            <a:r>
              <a:rPr sz="2376" dirty="0">
                <a:solidFill>
                  <a:srgbClr val="595959"/>
                </a:solidFill>
              </a:rPr>
              <a:t>, 2011, </a:t>
            </a:r>
            <a:r>
              <a:rPr sz="2376" i="1" dirty="0">
                <a:solidFill>
                  <a:srgbClr val="595959"/>
                </a:solidFill>
              </a:rPr>
              <a:t>The Resilient </a:t>
            </a:r>
            <a:r>
              <a:rPr sz="2376" i="1" dirty="0" err="1">
                <a:solidFill>
                  <a:srgbClr val="595959"/>
                </a:solidFill>
              </a:rPr>
              <a:t>Practiioner</a:t>
            </a:r>
            <a:r>
              <a:rPr sz="2376" i="1" dirty="0">
                <a:solidFill>
                  <a:srgbClr val="595959"/>
                </a:solidFill>
              </a:rPr>
              <a:t>: burnout prevention and self-care strategies for counselors, therapists, teachers, and health professionals</a:t>
            </a:r>
            <a:r>
              <a:rPr sz="2376" dirty="0">
                <a:solidFill>
                  <a:srgbClr val="595959"/>
                </a:solidFill>
              </a:rPr>
              <a:t>, 2nd Edition, Routledge</a:t>
            </a:r>
          </a:p>
          <a:p>
            <a:pPr lvl="0" algn="l" defTabSz="1287455">
              <a:defRPr sz="1800">
                <a:solidFill>
                  <a:srgbClr val="000000"/>
                </a:solidFill>
              </a:defRPr>
            </a:pPr>
            <a:endParaRPr sz="2376" dirty="0">
              <a:solidFill>
                <a:srgbClr val="595959"/>
              </a:solidFill>
            </a:endParaRPr>
          </a:p>
          <a:p>
            <a:pPr lvl="0" algn="l" defTabSz="1287455">
              <a:lnSpc>
                <a:spcPct val="90000"/>
              </a:lnSpc>
              <a:defRPr sz="1800">
                <a:solidFill>
                  <a:srgbClr val="000000"/>
                </a:solidFill>
              </a:defRPr>
            </a:pPr>
            <a:r>
              <a:rPr sz="2376" dirty="0" err="1">
                <a:solidFill>
                  <a:srgbClr val="595959"/>
                </a:solidFill>
              </a:rPr>
              <a:t>Tugade</a:t>
            </a:r>
            <a:r>
              <a:rPr sz="2376" dirty="0">
                <a:solidFill>
                  <a:srgbClr val="595959"/>
                </a:solidFill>
              </a:rPr>
              <a:t>, MM &amp; Fredrickson, BL, 2004, </a:t>
            </a:r>
            <a:r>
              <a:rPr sz="2376" i="1" dirty="0">
                <a:solidFill>
                  <a:srgbClr val="595959"/>
                </a:solidFill>
              </a:rPr>
              <a:t>Resilient Individuals Use Positive Emotions to Bounce Back From Negative Emotional Experiences</a:t>
            </a:r>
            <a:r>
              <a:rPr sz="2376" dirty="0">
                <a:solidFill>
                  <a:srgbClr val="595959"/>
                </a:solidFill>
              </a:rPr>
              <a:t>, J </a:t>
            </a:r>
            <a:r>
              <a:rPr sz="2376" dirty="0" err="1">
                <a:solidFill>
                  <a:srgbClr val="595959"/>
                </a:solidFill>
              </a:rPr>
              <a:t>Pers</a:t>
            </a:r>
            <a:r>
              <a:rPr sz="2376" dirty="0">
                <a:solidFill>
                  <a:srgbClr val="595959"/>
                </a:solidFill>
              </a:rPr>
              <a:t> </a:t>
            </a:r>
            <a:r>
              <a:rPr sz="2376" dirty="0" err="1">
                <a:solidFill>
                  <a:srgbClr val="595959"/>
                </a:solidFill>
              </a:rPr>
              <a:t>Soc</a:t>
            </a:r>
            <a:r>
              <a:rPr sz="2376" dirty="0">
                <a:solidFill>
                  <a:srgbClr val="595959"/>
                </a:solidFill>
              </a:rPr>
              <a:t> Psychol. 2004 Feb; 86(2): 320–333. </a:t>
            </a:r>
            <a:endParaRPr lang="en-GB" sz="2376" dirty="0" smtClean="0">
              <a:solidFill>
                <a:srgbClr val="595959"/>
              </a:solidFill>
            </a:endParaRPr>
          </a:p>
          <a:p>
            <a:pPr lvl="0" algn="l" defTabSz="1287455">
              <a:lnSpc>
                <a:spcPct val="90000"/>
              </a:lnSpc>
              <a:defRPr sz="1800">
                <a:solidFill>
                  <a:srgbClr val="000000"/>
                </a:solidFill>
              </a:defRPr>
            </a:pPr>
            <a:endParaRPr lang="en-GB" sz="2376" dirty="0"/>
          </a:p>
          <a:p>
            <a:pPr lvl="0" algn="l" defTabSz="1287455">
              <a:lnSpc>
                <a:spcPct val="90000"/>
              </a:lnSpc>
              <a:defRPr sz="1800">
                <a:solidFill>
                  <a:srgbClr val="000000"/>
                </a:solidFill>
              </a:defRPr>
            </a:pPr>
            <a:r>
              <a:rPr lang="en-GB" sz="2376" dirty="0" err="1" smtClean="0">
                <a:solidFill>
                  <a:srgbClr val="595959"/>
                </a:solidFill>
              </a:rPr>
              <a:t>Ungar</a:t>
            </a:r>
            <a:r>
              <a:rPr lang="en-GB" sz="2376" dirty="0" smtClean="0">
                <a:solidFill>
                  <a:srgbClr val="595959"/>
                </a:solidFill>
              </a:rPr>
              <a:t>, M, (Ed) 2013, </a:t>
            </a:r>
            <a:r>
              <a:rPr lang="en-GB" sz="2376" i="1" dirty="0" smtClean="0">
                <a:solidFill>
                  <a:srgbClr val="595959"/>
                </a:solidFill>
              </a:rPr>
              <a:t>The Social Ecology of Resilience,</a:t>
            </a:r>
            <a:r>
              <a:rPr lang="en-GB" sz="2376" dirty="0" smtClean="0">
                <a:solidFill>
                  <a:srgbClr val="595959"/>
                </a:solidFill>
              </a:rPr>
              <a:t> Springer</a:t>
            </a:r>
            <a:endParaRPr sz="2376" dirty="0">
              <a:solidFill>
                <a:srgbClr val="595959"/>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1270000" y="672061"/>
            <a:ext cx="10464800" cy="1422403"/>
          </a:xfrm>
          <a:prstGeom prst="rect">
            <a:avLst/>
          </a:prstGeom>
        </p:spPr>
        <p:txBody>
          <a:bodyPr lIns="0" tIns="0" rIns="0" bIns="0">
            <a:normAutofit/>
          </a:bodyPr>
          <a:lstStyle/>
          <a:p>
            <a:pPr lvl="0">
              <a:defRPr sz="1800">
                <a:solidFill>
                  <a:srgbClr val="000000"/>
                </a:solidFill>
              </a:defRPr>
            </a:pPr>
            <a:r>
              <a:rPr sz="8000">
                <a:solidFill>
                  <a:srgbClr val="2C7C9F"/>
                </a:solidFill>
              </a:rPr>
              <a:t>Workshop plan</a:t>
            </a:r>
          </a:p>
        </p:txBody>
      </p:sp>
      <p:sp>
        <p:nvSpPr>
          <p:cNvPr id="61" name="Shape 61"/>
          <p:cNvSpPr>
            <a:spLocks noGrp="1"/>
          </p:cNvSpPr>
          <p:nvPr>
            <p:ph type="body" idx="1"/>
          </p:nvPr>
        </p:nvSpPr>
        <p:spPr>
          <a:xfrm>
            <a:off x="822129" y="3656823"/>
            <a:ext cx="11494280" cy="4777876"/>
          </a:xfrm>
          <a:prstGeom prst="rect">
            <a:avLst/>
          </a:prstGeom>
        </p:spPr>
        <p:txBody>
          <a:bodyPr>
            <a:normAutofit/>
          </a:bodyPr>
          <a:lstStyle/>
          <a:p>
            <a:pPr marL="400050" lvl="0" indent="-400050" algn="l">
              <a:lnSpc>
                <a:spcPct val="90000"/>
              </a:lnSpc>
              <a:buClr>
                <a:srgbClr val="6FB7D7"/>
              </a:buClr>
              <a:buSzPct val="100000"/>
              <a:buFont typeface="Arial"/>
              <a:buChar char="•"/>
              <a:defRPr sz="1800">
                <a:solidFill>
                  <a:srgbClr val="000000"/>
                </a:solidFill>
              </a:defRPr>
            </a:pPr>
            <a:r>
              <a:rPr sz="3000" b="1" dirty="0">
                <a:solidFill>
                  <a:srgbClr val="31859C"/>
                </a:solidFill>
              </a:rPr>
              <a:t>Introduction: </a:t>
            </a:r>
            <a:r>
              <a:rPr sz="3000" b="1" dirty="0" smtClean="0">
                <a:solidFill>
                  <a:srgbClr val="31859C"/>
                </a:solidFill>
              </a:rPr>
              <a:t>resilience</a:t>
            </a:r>
            <a:endParaRPr lang="en-GB" sz="3000" b="1" dirty="0" smtClean="0">
              <a:solidFill>
                <a:srgbClr val="31859C"/>
              </a:solidFill>
            </a:endParaRPr>
          </a:p>
          <a:p>
            <a:pPr marL="400050" lvl="0" indent="-400050" algn="l">
              <a:lnSpc>
                <a:spcPct val="90000"/>
              </a:lnSpc>
              <a:buClr>
                <a:srgbClr val="6FB7D7"/>
              </a:buClr>
              <a:buSzPct val="100000"/>
              <a:buFont typeface="Arial"/>
              <a:buChar char="•"/>
              <a:defRPr sz="1800">
                <a:solidFill>
                  <a:srgbClr val="000000"/>
                </a:solidFill>
              </a:defRPr>
            </a:pPr>
            <a:endParaRPr lang="en-GB" sz="3000" b="1" dirty="0">
              <a:solidFill>
                <a:srgbClr val="31859C"/>
              </a:solidFill>
            </a:endParaRPr>
          </a:p>
          <a:p>
            <a:pPr marL="400050" lvl="0" indent="-400050" algn="l">
              <a:lnSpc>
                <a:spcPct val="90000"/>
              </a:lnSpc>
              <a:buClr>
                <a:srgbClr val="6FB7D7"/>
              </a:buClr>
              <a:buSzPct val="100000"/>
              <a:buFont typeface="Arial"/>
              <a:buChar char="•"/>
              <a:defRPr sz="1800">
                <a:solidFill>
                  <a:srgbClr val="000000"/>
                </a:solidFill>
              </a:defRPr>
            </a:pPr>
            <a:r>
              <a:rPr lang="en-GB" sz="3000" b="1" dirty="0" smtClean="0">
                <a:solidFill>
                  <a:srgbClr val="31859C"/>
                </a:solidFill>
              </a:rPr>
              <a:t>Reflection: a</a:t>
            </a:r>
            <a:r>
              <a:rPr lang="en-GB" sz="3000" b="1" dirty="0" smtClean="0">
                <a:solidFill>
                  <a:srgbClr val="31859C"/>
                </a:solidFill>
              </a:rPr>
              <a:t> resilient person</a:t>
            </a:r>
            <a:endParaRPr sz="3000" b="1" dirty="0">
              <a:solidFill>
                <a:srgbClr val="31859C"/>
              </a:solidFill>
            </a:endParaRPr>
          </a:p>
          <a:p>
            <a:pPr lvl="0" algn="l">
              <a:lnSpc>
                <a:spcPct val="90000"/>
              </a:lnSpc>
              <a:buClr>
                <a:srgbClr val="6FB7D7"/>
              </a:buClr>
              <a:buSzPct val="100000"/>
              <a:defRPr sz="1800">
                <a:solidFill>
                  <a:srgbClr val="000000"/>
                </a:solidFill>
              </a:defRPr>
            </a:pPr>
            <a:endParaRPr sz="3000" b="1" dirty="0">
              <a:solidFill>
                <a:srgbClr val="31859C"/>
              </a:solidFill>
            </a:endParaRPr>
          </a:p>
          <a:p>
            <a:pPr marL="400050" lvl="0" indent="-400050" algn="l">
              <a:lnSpc>
                <a:spcPct val="90000"/>
              </a:lnSpc>
              <a:buClr>
                <a:srgbClr val="6FB7D7"/>
              </a:buClr>
              <a:buSzPct val="100000"/>
              <a:buFont typeface="Arial"/>
              <a:buChar char="•"/>
              <a:defRPr sz="1800">
                <a:solidFill>
                  <a:srgbClr val="000000"/>
                </a:solidFill>
              </a:defRPr>
            </a:pPr>
            <a:r>
              <a:rPr lang="en-GB" sz="3000" b="1" dirty="0" smtClean="0">
                <a:solidFill>
                  <a:srgbClr val="31859C"/>
                </a:solidFill>
              </a:rPr>
              <a:t>Exploration: </a:t>
            </a:r>
            <a:r>
              <a:rPr sz="3000" b="1" dirty="0" smtClean="0">
                <a:solidFill>
                  <a:srgbClr val="31859C"/>
                </a:solidFill>
              </a:rPr>
              <a:t>using </a:t>
            </a:r>
            <a:r>
              <a:rPr sz="3000" b="1" dirty="0">
                <a:solidFill>
                  <a:srgbClr val="31859C"/>
                </a:solidFill>
              </a:rPr>
              <a:t>the Resilience Framework</a:t>
            </a:r>
          </a:p>
          <a:p>
            <a:pPr lvl="0" algn="l">
              <a:lnSpc>
                <a:spcPct val="90000"/>
              </a:lnSpc>
              <a:defRPr sz="1800">
                <a:solidFill>
                  <a:srgbClr val="000000"/>
                </a:solidFill>
              </a:defRPr>
            </a:pPr>
            <a:r>
              <a:rPr sz="3000" b="1" dirty="0">
                <a:solidFill>
                  <a:srgbClr val="31859C"/>
                </a:solidFill>
              </a:rPr>
              <a:t>				</a:t>
            </a:r>
          </a:p>
        </p:txBody>
      </p:sp>
      <p:sp>
        <p:nvSpPr>
          <p:cNvPr id="5"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xfrm>
            <a:off x="1270000" y="672061"/>
            <a:ext cx="10464800" cy="2257751"/>
          </a:xfrm>
          <a:prstGeom prst="rect">
            <a:avLst/>
          </a:prstGeom>
        </p:spPr>
        <p:txBody>
          <a:bodyPr lIns="0" tIns="0" rIns="0" bIns="0">
            <a:normAutofit/>
          </a:bodyPr>
          <a:lstStyle>
            <a:lvl1pPr>
              <a:defRPr sz="6400"/>
            </a:lvl1pPr>
          </a:lstStyle>
          <a:p>
            <a:pPr lvl="0">
              <a:defRPr sz="1800">
                <a:solidFill>
                  <a:srgbClr val="000000"/>
                </a:solidFill>
              </a:defRPr>
            </a:pPr>
            <a:r>
              <a:rPr sz="6400" dirty="0" smtClean="0">
                <a:solidFill>
                  <a:srgbClr val="2C7C9F"/>
                </a:solidFill>
              </a:rPr>
              <a:t>Resilience</a:t>
            </a:r>
            <a:endParaRPr sz="6400" dirty="0">
              <a:solidFill>
                <a:srgbClr val="2C7C9F"/>
              </a:solidFill>
            </a:endParaRPr>
          </a:p>
        </p:txBody>
      </p:sp>
      <p:sp>
        <p:nvSpPr>
          <p:cNvPr id="5" name="Shape 72"/>
          <p:cNvSpPr>
            <a:spLocks noGrp="1"/>
          </p:cNvSpPr>
          <p:nvPr>
            <p:ph type="body" idx="1"/>
          </p:nvPr>
        </p:nvSpPr>
        <p:spPr>
          <a:xfrm>
            <a:off x="822129" y="3656824"/>
            <a:ext cx="11494280" cy="5337886"/>
          </a:xfrm>
          <a:prstGeom prst="rect">
            <a:avLst/>
          </a:prstGeom>
        </p:spPr>
        <p:txBody>
          <a:bodyPr lIns="0" tIns="0" rIns="0" bIns="0">
            <a:normAutofit/>
          </a:bodyPr>
          <a:lstStyle/>
          <a:p>
            <a:pPr lvl="0" algn="l">
              <a:lnSpc>
                <a:spcPct val="90000"/>
              </a:lnSpc>
              <a:defRPr sz="1800">
                <a:solidFill>
                  <a:srgbClr val="000000"/>
                </a:solidFill>
              </a:defRPr>
            </a:pPr>
            <a:r>
              <a:rPr lang="en-GB" sz="3000" b="1" dirty="0" smtClean="0">
                <a:solidFill>
                  <a:srgbClr val="31859C"/>
                </a:solidFill>
              </a:rPr>
              <a:t>My experience: </a:t>
            </a:r>
          </a:p>
          <a:p>
            <a:pPr lvl="0" algn="l">
              <a:lnSpc>
                <a:spcPct val="90000"/>
              </a:lnSpc>
              <a:defRPr sz="1800">
                <a:solidFill>
                  <a:srgbClr val="000000"/>
                </a:solidFill>
              </a:defRPr>
            </a:pPr>
            <a:endParaRPr lang="en-GB" sz="3000" b="1" dirty="0">
              <a:solidFill>
                <a:srgbClr val="31859C"/>
              </a:solidFill>
            </a:endParaRPr>
          </a:p>
          <a:p>
            <a:pPr marL="457200" lvl="0" indent="-457200" algn="l">
              <a:lnSpc>
                <a:spcPct val="90000"/>
              </a:lnSpc>
              <a:buFont typeface="Arial"/>
              <a:buChar char="•"/>
              <a:defRPr sz="1800">
                <a:solidFill>
                  <a:srgbClr val="000000"/>
                </a:solidFill>
              </a:defRPr>
            </a:pPr>
            <a:r>
              <a:rPr lang="en-GB" sz="3000" b="1" dirty="0" smtClean="0">
                <a:solidFill>
                  <a:srgbClr val="31859C"/>
                </a:solidFill>
              </a:rPr>
              <a:t>at times we are faced with very challenging life situations in person and work life (adversities), I realised that depending on the environment around me I was able to cope better (or not) with the situation and overcome it</a:t>
            </a:r>
          </a:p>
          <a:p>
            <a:pPr marL="457200" lvl="0" indent="-457200" algn="l">
              <a:lnSpc>
                <a:spcPct val="90000"/>
              </a:lnSpc>
              <a:buFont typeface="Arial"/>
              <a:buChar char="•"/>
              <a:defRPr sz="1800">
                <a:solidFill>
                  <a:srgbClr val="000000"/>
                </a:solidFill>
              </a:defRPr>
            </a:pPr>
            <a:endParaRPr lang="en-GB" sz="3000" b="1" dirty="0">
              <a:solidFill>
                <a:srgbClr val="31859C"/>
              </a:solidFill>
            </a:endParaRPr>
          </a:p>
          <a:p>
            <a:pPr marL="457200" lvl="0" indent="-457200" algn="l">
              <a:lnSpc>
                <a:spcPct val="90000"/>
              </a:lnSpc>
              <a:buFont typeface="Arial"/>
              <a:buChar char="•"/>
              <a:defRPr sz="1800">
                <a:solidFill>
                  <a:srgbClr val="000000"/>
                </a:solidFill>
              </a:defRPr>
            </a:pPr>
            <a:r>
              <a:rPr lang="en-GB" sz="3000" b="1" dirty="0" smtClean="0">
                <a:solidFill>
                  <a:srgbClr val="31859C"/>
                </a:solidFill>
              </a:rPr>
              <a:t>having worked in vocational rehabilitation, resilience became an </a:t>
            </a:r>
            <a:r>
              <a:rPr lang="en-GB" sz="3000" b="1" dirty="0" err="1" smtClean="0">
                <a:solidFill>
                  <a:srgbClr val="31859C"/>
                </a:solidFill>
              </a:rPr>
              <a:t>ongoing</a:t>
            </a:r>
            <a:r>
              <a:rPr lang="en-GB" sz="3000" b="1" dirty="0" smtClean="0">
                <a:solidFill>
                  <a:srgbClr val="31859C"/>
                </a:solidFill>
              </a:rPr>
              <a:t> exploration with my clients and patients in order to enable them to survive and thrive in the working environment.</a:t>
            </a:r>
            <a:endParaRPr sz="3000" b="1" dirty="0">
              <a:solidFill>
                <a:srgbClr val="31859C"/>
              </a:solidFill>
            </a:endParaRPr>
          </a:p>
          <a:p>
            <a:pPr lvl="0" algn="l">
              <a:lnSpc>
                <a:spcPct val="90000"/>
              </a:lnSpc>
              <a:defRPr sz="1800">
                <a:solidFill>
                  <a:srgbClr val="000000"/>
                </a:solidFill>
              </a:defRPr>
            </a:pPr>
            <a:endParaRPr sz="2200" b="1" dirty="0">
              <a:solidFill>
                <a:srgbClr val="595959"/>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dirty="0">
                <a:solidFill>
                  <a:srgbClr val="2C7C9F"/>
                </a:solidFill>
              </a:rPr>
              <a:t>Resilience - </a:t>
            </a:r>
            <a:r>
              <a:rPr lang="en-GB" sz="6400" dirty="0" smtClean="0">
                <a:solidFill>
                  <a:srgbClr val="2C7C9F"/>
                </a:solidFill>
              </a:rPr>
              <a:t>definitions</a:t>
            </a:r>
            <a:endParaRPr sz="6400" dirty="0">
              <a:solidFill>
                <a:srgbClr val="2C7C9F"/>
              </a:solidFill>
            </a:endParaRPr>
          </a:p>
        </p:txBody>
      </p:sp>
      <p:sp>
        <p:nvSpPr>
          <p:cNvPr id="72" name="Shape 72"/>
          <p:cNvSpPr>
            <a:spLocks noGrp="1"/>
          </p:cNvSpPr>
          <p:nvPr>
            <p:ph type="body" idx="1"/>
          </p:nvPr>
        </p:nvSpPr>
        <p:spPr>
          <a:xfrm>
            <a:off x="822129" y="3656824"/>
            <a:ext cx="11494280" cy="5337886"/>
          </a:xfrm>
          <a:prstGeom prst="rect">
            <a:avLst/>
          </a:prstGeom>
        </p:spPr>
        <p:txBody>
          <a:bodyPr lIns="0" tIns="0" rIns="0" bIns="0">
            <a:normAutofit/>
          </a:bodyPr>
          <a:lstStyle/>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sz="3000" b="1" dirty="0" smtClean="0">
                <a:solidFill>
                  <a:srgbClr val="31859C"/>
                </a:solidFill>
              </a:rPr>
              <a:t>‘Psychological </a:t>
            </a:r>
            <a:r>
              <a:rPr sz="3000" b="1" dirty="0">
                <a:solidFill>
                  <a:srgbClr val="31859C"/>
                </a:solidFill>
              </a:rPr>
              <a:t>resilience refers to effective coping and adaptation although faced with loss, hardship, or adversity.’ </a:t>
            </a:r>
          </a:p>
          <a:p>
            <a:pPr lvl="0" algn="l">
              <a:lnSpc>
                <a:spcPct val="90000"/>
              </a:lnSpc>
              <a:defRPr sz="1800">
                <a:solidFill>
                  <a:srgbClr val="000000"/>
                </a:solidFill>
              </a:defRPr>
            </a:pPr>
            <a:r>
              <a:rPr sz="3000" b="1" dirty="0">
                <a:solidFill>
                  <a:srgbClr val="31859C"/>
                </a:solidFill>
              </a:rPr>
              <a:t>(Tugade &amp; Fredrickson, 2004)</a:t>
            </a: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sz="3000" b="1" dirty="0" smtClean="0">
                <a:solidFill>
                  <a:srgbClr val="31859C"/>
                </a:solidFill>
              </a:rPr>
              <a:t>‘</a:t>
            </a:r>
            <a:r>
              <a:rPr sz="3000" b="1" dirty="0">
                <a:solidFill>
                  <a:srgbClr val="31859C"/>
                </a:solidFill>
              </a:rPr>
              <a:t>Positive adaptation to adversity despite serious threats to adaptation or development’. (Masten, 2001)</a:t>
            </a:r>
          </a:p>
          <a:p>
            <a:pPr lvl="0" algn="l">
              <a:lnSpc>
                <a:spcPct val="90000"/>
              </a:lnSpc>
              <a:defRPr sz="1800">
                <a:solidFill>
                  <a:srgbClr val="000000"/>
                </a:solidFill>
              </a:defRPr>
            </a:pPr>
            <a:endParaRPr sz="2200" b="1" dirty="0">
              <a:solidFill>
                <a:srgbClr val="595959"/>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a:solidFill>
                  <a:srgbClr val="2C7C9F"/>
                </a:solidFill>
              </a:rPr>
              <a:t>Resilience - what is it ?</a:t>
            </a:r>
          </a:p>
        </p:txBody>
      </p:sp>
      <p:sp>
        <p:nvSpPr>
          <p:cNvPr id="81" name="Shape 81"/>
          <p:cNvSpPr>
            <a:spLocks noGrp="1"/>
          </p:cNvSpPr>
          <p:nvPr>
            <p:ph type="body" idx="1"/>
          </p:nvPr>
        </p:nvSpPr>
        <p:spPr>
          <a:xfrm>
            <a:off x="822129" y="3656824"/>
            <a:ext cx="11494280" cy="5337886"/>
          </a:xfrm>
          <a:prstGeom prst="rect">
            <a:avLst/>
          </a:prstGeom>
        </p:spPr>
        <p:txBody>
          <a:bodyPr lIns="0" tIns="0" rIns="0" bIns="0">
            <a:normAutofit/>
          </a:bodyPr>
          <a:lstStyle/>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a:t>
            </a:r>
            <a:r>
              <a:rPr sz="3000" b="1" dirty="0" smtClean="0">
                <a:solidFill>
                  <a:srgbClr val="31859C"/>
                </a:solidFill>
              </a:rPr>
              <a:t>Resilience </a:t>
            </a:r>
            <a:r>
              <a:rPr sz="3000" b="1" dirty="0">
                <a:solidFill>
                  <a:srgbClr val="31859C"/>
                </a:solidFill>
              </a:rPr>
              <a:t>is overcoming adversity, whilst also potentially subtly altering, or even dramatically transforming, (aspects of) that adversity</a:t>
            </a:r>
            <a:r>
              <a:rPr sz="3000" b="1" dirty="0" smtClean="0">
                <a:solidFill>
                  <a:srgbClr val="31859C"/>
                </a:solidFill>
              </a:rPr>
              <a:t>.</a:t>
            </a:r>
            <a:r>
              <a:rPr lang="en-GB" sz="3000" b="1" dirty="0" smtClean="0">
                <a:solidFill>
                  <a:srgbClr val="31859C"/>
                </a:solidFill>
              </a:rPr>
              <a:t>"</a:t>
            </a:r>
            <a:endParaRPr sz="3000" b="1" dirty="0">
              <a:solidFill>
                <a:srgbClr val="31859C"/>
              </a:solidFill>
            </a:endParaRP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sz="3000" b="1" dirty="0">
                <a:solidFill>
                  <a:srgbClr val="31859C"/>
                </a:solidFill>
              </a:rPr>
              <a:t>(</a:t>
            </a:r>
            <a:r>
              <a:rPr sz="3000" b="1" dirty="0" smtClean="0">
                <a:solidFill>
                  <a:srgbClr val="31859C"/>
                </a:solidFill>
              </a:rPr>
              <a:t>Hart</a:t>
            </a:r>
            <a:r>
              <a:rPr lang="en-GB" sz="3000" b="1" dirty="0" smtClean="0">
                <a:solidFill>
                  <a:srgbClr val="31859C"/>
                </a:solidFill>
              </a:rPr>
              <a:t>, </a:t>
            </a:r>
            <a:r>
              <a:rPr sz="3000" b="1" dirty="0" smtClean="0">
                <a:solidFill>
                  <a:srgbClr val="31859C"/>
                </a:solidFill>
              </a:rPr>
              <a:t>A</a:t>
            </a:r>
            <a:r>
              <a:rPr lang="en-GB" sz="3000" b="1" dirty="0" smtClean="0">
                <a:solidFill>
                  <a:srgbClr val="31859C"/>
                </a:solidFill>
              </a:rPr>
              <a:t>,</a:t>
            </a:r>
            <a:r>
              <a:rPr sz="3000" b="1" dirty="0" smtClean="0">
                <a:solidFill>
                  <a:srgbClr val="31859C"/>
                </a:solidFill>
              </a:rPr>
              <a:t> </a:t>
            </a:r>
            <a:r>
              <a:rPr sz="3000" b="1" dirty="0">
                <a:solidFill>
                  <a:srgbClr val="31859C"/>
                </a:solidFill>
              </a:rPr>
              <a:t>Boing, </a:t>
            </a:r>
            <a:r>
              <a:rPr sz="3000" b="1" dirty="0" smtClean="0">
                <a:solidFill>
                  <a:srgbClr val="31859C"/>
                </a:solidFill>
              </a:rPr>
              <a:t>Boing </a:t>
            </a:r>
            <a:r>
              <a:rPr lang="en-GB" sz="3000" b="1" dirty="0" smtClean="0">
                <a:solidFill>
                  <a:srgbClr val="31859C"/>
                </a:solidFill>
              </a:rPr>
              <a:t>/University of Brighton, </a:t>
            </a:r>
            <a:r>
              <a:rPr lang="is-IS" sz="3000" b="1" dirty="0">
                <a:solidFill>
                  <a:srgbClr val="31859C"/>
                </a:solidFill>
              </a:rPr>
              <a:t>2016</a:t>
            </a:r>
            <a:r>
              <a:rPr sz="3000" b="1" dirty="0" smtClean="0">
                <a:solidFill>
                  <a:srgbClr val="31859C"/>
                </a:solidFill>
              </a:rPr>
              <a:t>)</a:t>
            </a:r>
            <a:endParaRPr sz="3000" b="1" dirty="0">
              <a:solidFill>
                <a:srgbClr val="31859C"/>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dirty="0">
                <a:solidFill>
                  <a:srgbClr val="2C7C9F"/>
                </a:solidFill>
              </a:rPr>
              <a:t>Resilience - </a:t>
            </a:r>
            <a:r>
              <a:rPr lang="en-GB" sz="6400" dirty="0" smtClean="0">
                <a:solidFill>
                  <a:srgbClr val="2C7C9F"/>
                </a:solidFill>
              </a:rPr>
              <a:t>key concepts</a:t>
            </a:r>
            <a:endParaRPr sz="6400" dirty="0">
              <a:solidFill>
                <a:srgbClr val="2C7C9F"/>
              </a:solidFill>
            </a:endParaRPr>
          </a:p>
        </p:txBody>
      </p:sp>
      <p:sp>
        <p:nvSpPr>
          <p:cNvPr id="72" name="Shape 72"/>
          <p:cNvSpPr>
            <a:spLocks noGrp="1"/>
          </p:cNvSpPr>
          <p:nvPr>
            <p:ph type="body" idx="1"/>
          </p:nvPr>
        </p:nvSpPr>
        <p:spPr>
          <a:xfrm>
            <a:off x="822129" y="3656824"/>
            <a:ext cx="11494280" cy="5337886"/>
          </a:xfrm>
          <a:prstGeom prst="rect">
            <a:avLst/>
          </a:prstGeom>
        </p:spPr>
        <p:txBody>
          <a:bodyPr lIns="0" tIns="0" rIns="0" bIns="0">
            <a:normAutofit/>
          </a:bodyPr>
          <a:lstStyle/>
          <a:p>
            <a:pPr lvl="0">
              <a:lnSpc>
                <a:spcPct val="90000"/>
              </a:lnSpc>
              <a:defRPr sz="1800">
                <a:solidFill>
                  <a:srgbClr val="000000"/>
                </a:solidFill>
              </a:defRPr>
            </a:pPr>
            <a:endParaRPr lang="en-GB" sz="3000" b="1" dirty="0">
              <a:solidFill>
                <a:srgbClr val="31859C"/>
              </a:solidFill>
            </a:endParaRPr>
          </a:p>
          <a:p>
            <a:pPr lvl="0">
              <a:lnSpc>
                <a:spcPct val="90000"/>
              </a:lnSpc>
              <a:defRPr sz="1800">
                <a:solidFill>
                  <a:srgbClr val="000000"/>
                </a:solidFill>
              </a:defRPr>
            </a:pPr>
            <a:r>
              <a:rPr lang="en-GB" sz="3000" b="1" dirty="0" smtClean="0">
                <a:solidFill>
                  <a:srgbClr val="31859C"/>
                </a:solidFill>
              </a:rPr>
              <a:t>bouncing back / coping / adapting / transforming</a:t>
            </a:r>
          </a:p>
          <a:p>
            <a:pPr lvl="0">
              <a:lnSpc>
                <a:spcPct val="90000"/>
              </a:lnSpc>
              <a:defRPr sz="1800">
                <a:solidFill>
                  <a:srgbClr val="000000"/>
                </a:solidFill>
              </a:defRPr>
            </a:pPr>
            <a:endParaRPr lang="en-GB" sz="3000" b="1" dirty="0" smtClean="0">
              <a:solidFill>
                <a:srgbClr val="31859C"/>
              </a:solidFill>
            </a:endParaRPr>
          </a:p>
          <a:p>
            <a:pPr lvl="0">
              <a:lnSpc>
                <a:spcPct val="90000"/>
              </a:lnSpc>
              <a:defRPr sz="1800">
                <a:solidFill>
                  <a:srgbClr val="000000"/>
                </a:solidFill>
              </a:defRPr>
            </a:pPr>
            <a:endParaRPr lang="en-GB" sz="3000" b="1" dirty="0">
              <a:solidFill>
                <a:srgbClr val="31859C"/>
              </a:solidFill>
            </a:endParaRPr>
          </a:p>
          <a:p>
            <a:pPr lvl="0">
              <a:lnSpc>
                <a:spcPct val="90000"/>
              </a:lnSpc>
              <a:defRPr sz="1800">
                <a:solidFill>
                  <a:srgbClr val="000000"/>
                </a:solidFill>
              </a:defRPr>
            </a:pPr>
            <a:r>
              <a:rPr lang="en-GB" sz="3000" b="1" dirty="0" smtClean="0">
                <a:solidFill>
                  <a:srgbClr val="31859C"/>
                </a:solidFill>
              </a:rPr>
              <a:t>in the face of / in spite of </a:t>
            </a:r>
          </a:p>
          <a:p>
            <a:pPr lvl="0">
              <a:lnSpc>
                <a:spcPct val="90000"/>
              </a:lnSpc>
              <a:defRPr sz="1800">
                <a:solidFill>
                  <a:srgbClr val="000000"/>
                </a:solidFill>
              </a:defRPr>
            </a:pPr>
            <a:endParaRPr lang="en-GB" sz="3000" b="1" dirty="0" smtClean="0">
              <a:solidFill>
                <a:srgbClr val="31859C"/>
              </a:solidFill>
            </a:endParaRPr>
          </a:p>
          <a:p>
            <a:pPr lvl="0">
              <a:lnSpc>
                <a:spcPct val="90000"/>
              </a:lnSpc>
              <a:defRPr sz="1800">
                <a:solidFill>
                  <a:srgbClr val="000000"/>
                </a:solidFill>
              </a:defRPr>
            </a:pPr>
            <a:endParaRPr lang="en-GB" sz="3000" b="1" dirty="0">
              <a:solidFill>
                <a:srgbClr val="31859C"/>
              </a:solidFill>
            </a:endParaRPr>
          </a:p>
          <a:p>
            <a:pPr lvl="0">
              <a:lnSpc>
                <a:spcPct val="90000"/>
              </a:lnSpc>
              <a:defRPr sz="1800">
                <a:solidFill>
                  <a:srgbClr val="000000"/>
                </a:solidFill>
              </a:defRPr>
            </a:pPr>
            <a:r>
              <a:rPr lang="en-GB" sz="3000" b="1" dirty="0" smtClean="0">
                <a:solidFill>
                  <a:srgbClr val="31859C"/>
                </a:solidFill>
              </a:rPr>
              <a:t>adversity / loss / hardship</a:t>
            </a: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endParaRPr sz="2200" b="1" dirty="0">
              <a:solidFill>
                <a:srgbClr val="595959"/>
              </a:solidFill>
            </a:endParaRPr>
          </a:p>
        </p:txBody>
      </p:sp>
      <p:sp>
        <p:nvSpPr>
          <p:cNvPr id="6"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extLst>
      <p:ext uri="{BB962C8B-B14F-4D97-AF65-F5344CB8AC3E}">
        <p14:creationId xmlns:p14="http://schemas.microsoft.com/office/powerpoint/2010/main" val="384478367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dirty="0">
                <a:solidFill>
                  <a:srgbClr val="2C7C9F"/>
                </a:solidFill>
              </a:rPr>
              <a:t>Resilience - </a:t>
            </a:r>
            <a:r>
              <a:rPr lang="en-GB" sz="6400" dirty="0" smtClean="0">
                <a:solidFill>
                  <a:srgbClr val="2C7C9F"/>
                </a:solidFill>
              </a:rPr>
              <a:t>perspectives</a:t>
            </a:r>
            <a:endParaRPr sz="6400" dirty="0">
              <a:solidFill>
                <a:srgbClr val="2C7C9F"/>
              </a:solidFill>
            </a:endParaRPr>
          </a:p>
        </p:txBody>
      </p:sp>
      <p:sp>
        <p:nvSpPr>
          <p:cNvPr id="68" name="Shape 68"/>
          <p:cNvSpPr>
            <a:spLocks noGrp="1"/>
          </p:cNvSpPr>
          <p:nvPr>
            <p:ph type="body" idx="1"/>
          </p:nvPr>
        </p:nvSpPr>
        <p:spPr>
          <a:xfrm>
            <a:off x="697208" y="2844891"/>
            <a:ext cx="11494280" cy="6107186"/>
          </a:xfrm>
          <a:prstGeom prst="rect">
            <a:avLst/>
          </a:prstGeom>
        </p:spPr>
        <p:txBody>
          <a:bodyPr lIns="0" tIns="0" rIns="0" bIns="0">
            <a:noAutofit/>
          </a:bodyPr>
          <a:lstStyle/>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1. </a:t>
            </a:r>
            <a:r>
              <a:rPr sz="3000" b="1" dirty="0" smtClean="0">
                <a:solidFill>
                  <a:srgbClr val="31859C"/>
                </a:solidFill>
              </a:rPr>
              <a:t>centre</a:t>
            </a:r>
            <a:r>
              <a:rPr lang="en-GB" sz="3000" b="1" dirty="0" smtClean="0">
                <a:solidFill>
                  <a:srgbClr val="31859C"/>
                </a:solidFill>
              </a:rPr>
              <a:t>d</a:t>
            </a:r>
            <a:r>
              <a:rPr sz="3000" b="1" dirty="0" smtClean="0">
                <a:solidFill>
                  <a:srgbClr val="31859C"/>
                </a:solidFill>
              </a:rPr>
              <a:t> </a:t>
            </a:r>
            <a:r>
              <a:rPr sz="3000" b="1" dirty="0">
                <a:solidFill>
                  <a:srgbClr val="31859C"/>
                </a:solidFill>
              </a:rPr>
              <a:t>on the </a:t>
            </a:r>
            <a:r>
              <a:rPr sz="3000" b="1" dirty="0" smtClean="0">
                <a:solidFill>
                  <a:srgbClr val="31859C"/>
                </a:solidFill>
              </a:rPr>
              <a:t>individual</a:t>
            </a:r>
            <a:r>
              <a:rPr lang="en-GB" sz="3000" b="1" dirty="0" smtClean="0">
                <a:solidFill>
                  <a:srgbClr val="31859C"/>
                </a:solidFill>
              </a:rPr>
              <a:t> in the face of adversity</a:t>
            </a:r>
            <a:endParaRPr sz="3000" b="1" dirty="0">
              <a:solidFill>
                <a:srgbClr val="31859C"/>
              </a:solidFill>
            </a:endParaRPr>
          </a:p>
          <a:p>
            <a:pPr lvl="0" algn="l">
              <a:lnSpc>
                <a:spcPct val="90000"/>
              </a:lnSpc>
              <a:defRPr sz="1800">
                <a:solidFill>
                  <a:srgbClr val="000000"/>
                </a:solidFill>
              </a:defRPr>
            </a:pPr>
            <a:endParaRPr sz="3000" b="1" dirty="0">
              <a:solidFill>
                <a:srgbClr val="31859C"/>
              </a:solidFill>
            </a:endParaRPr>
          </a:p>
          <a:p>
            <a:pPr lvl="2" algn="l">
              <a:lnSpc>
                <a:spcPct val="90000"/>
              </a:lnSpc>
              <a:defRPr sz="1800">
                <a:solidFill>
                  <a:srgbClr val="000000"/>
                </a:solidFill>
              </a:defRPr>
            </a:pPr>
            <a:r>
              <a:rPr lang="en-GB" sz="3000" b="1" dirty="0" smtClean="0">
                <a:solidFill>
                  <a:srgbClr val="31859C"/>
                </a:solidFill>
              </a:rPr>
              <a:t>        or</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2. </a:t>
            </a:r>
            <a:r>
              <a:rPr sz="3000" b="1" dirty="0" smtClean="0">
                <a:solidFill>
                  <a:srgbClr val="31859C"/>
                </a:solidFill>
              </a:rPr>
              <a:t>hav</a:t>
            </a:r>
            <a:r>
              <a:rPr lang="en-GB" sz="3000" b="1" dirty="0" err="1" smtClean="0">
                <a:solidFill>
                  <a:srgbClr val="31859C"/>
                </a:solidFill>
              </a:rPr>
              <a:t>ing</a:t>
            </a:r>
            <a:r>
              <a:rPr sz="3000" b="1" dirty="0" smtClean="0">
                <a:solidFill>
                  <a:srgbClr val="31859C"/>
                </a:solidFill>
              </a:rPr>
              <a:t> </a:t>
            </a:r>
            <a:r>
              <a:rPr sz="3000" b="1" dirty="0">
                <a:solidFill>
                  <a:srgbClr val="31859C"/>
                </a:solidFill>
              </a:rPr>
              <a:t>a much wider </a:t>
            </a:r>
            <a:r>
              <a:rPr sz="3000" b="1" dirty="0" smtClean="0">
                <a:solidFill>
                  <a:srgbClr val="31859C"/>
                </a:solidFill>
              </a:rPr>
              <a:t>view</a:t>
            </a:r>
            <a:r>
              <a:rPr lang="en-GB" sz="3000" b="1" dirty="0" smtClean="0">
                <a:solidFill>
                  <a:srgbClr val="31859C"/>
                </a:solidFill>
              </a:rPr>
              <a:t>: </a:t>
            </a:r>
            <a:r>
              <a:rPr sz="3000" b="1" dirty="0" smtClean="0">
                <a:solidFill>
                  <a:srgbClr val="31859C"/>
                </a:solidFill>
              </a:rPr>
              <a:t>the </a:t>
            </a:r>
            <a:r>
              <a:rPr sz="3000" b="1" dirty="0">
                <a:solidFill>
                  <a:srgbClr val="31859C"/>
                </a:solidFill>
              </a:rPr>
              <a:t>individual and the environment around </a:t>
            </a:r>
            <a:r>
              <a:rPr sz="3000" b="1" dirty="0" smtClean="0">
                <a:solidFill>
                  <a:srgbClr val="31859C"/>
                </a:solidFill>
              </a:rPr>
              <a:t>them</a:t>
            </a:r>
            <a:r>
              <a:rPr lang="en-GB" sz="3000" b="1" dirty="0" smtClean="0">
                <a:solidFill>
                  <a:srgbClr val="31859C"/>
                </a:solidFill>
              </a:rPr>
              <a:t> in the face of adversity</a:t>
            </a:r>
            <a:endParaRPr sz="3000" b="1" dirty="0">
              <a:solidFill>
                <a:srgbClr val="31859C"/>
              </a:solidFill>
            </a:endParaRP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       or </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3. the individual and their environment facing and </a:t>
            </a:r>
            <a:r>
              <a:rPr sz="3000" b="1" dirty="0" smtClean="0">
                <a:solidFill>
                  <a:srgbClr val="31859C"/>
                </a:solidFill>
              </a:rPr>
              <a:t>transform</a:t>
            </a:r>
            <a:r>
              <a:rPr lang="en-GB" sz="3000" b="1" dirty="0" err="1" smtClean="0">
                <a:solidFill>
                  <a:srgbClr val="31859C"/>
                </a:solidFill>
              </a:rPr>
              <a:t>ing</a:t>
            </a:r>
            <a:r>
              <a:rPr sz="3000" b="1" dirty="0" smtClean="0">
                <a:solidFill>
                  <a:srgbClr val="31859C"/>
                </a:solidFill>
              </a:rPr>
              <a:t> </a:t>
            </a:r>
            <a:r>
              <a:rPr sz="3000" b="1" dirty="0">
                <a:solidFill>
                  <a:srgbClr val="31859C"/>
                </a:solidFill>
              </a:rPr>
              <a:t>adversity</a:t>
            </a:r>
          </a:p>
        </p:txBody>
      </p:sp>
      <p:sp>
        <p:nvSpPr>
          <p:cNvPr id="5"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xfrm>
            <a:off x="1270000" y="672061"/>
            <a:ext cx="10464800" cy="2257750"/>
          </a:xfrm>
          <a:prstGeom prst="rect">
            <a:avLst/>
          </a:prstGeom>
        </p:spPr>
        <p:txBody>
          <a:bodyPr lIns="0" tIns="0" rIns="0" bIns="0">
            <a:normAutofit/>
          </a:bodyPr>
          <a:lstStyle>
            <a:lvl1pPr>
              <a:defRPr sz="6400"/>
            </a:lvl1pPr>
          </a:lstStyle>
          <a:p>
            <a:pPr lvl="0">
              <a:defRPr sz="1800">
                <a:solidFill>
                  <a:srgbClr val="000000"/>
                </a:solidFill>
              </a:defRPr>
            </a:pPr>
            <a:r>
              <a:rPr sz="6400" dirty="0">
                <a:solidFill>
                  <a:srgbClr val="2C7C9F"/>
                </a:solidFill>
              </a:rPr>
              <a:t>Resilience - </a:t>
            </a:r>
            <a:r>
              <a:rPr lang="en-GB" sz="6400" dirty="0" smtClean="0">
                <a:solidFill>
                  <a:srgbClr val="2C7C9F"/>
                </a:solidFill>
              </a:rPr>
              <a:t>history</a:t>
            </a:r>
            <a:endParaRPr sz="6400" dirty="0">
              <a:solidFill>
                <a:srgbClr val="2C7C9F"/>
              </a:solidFill>
            </a:endParaRPr>
          </a:p>
        </p:txBody>
      </p:sp>
      <p:sp>
        <p:nvSpPr>
          <p:cNvPr id="68" name="Shape 68"/>
          <p:cNvSpPr>
            <a:spLocks noGrp="1"/>
          </p:cNvSpPr>
          <p:nvPr>
            <p:ph type="body" idx="1"/>
          </p:nvPr>
        </p:nvSpPr>
        <p:spPr>
          <a:xfrm>
            <a:off x="780488" y="3115535"/>
            <a:ext cx="11494280" cy="5337886"/>
          </a:xfrm>
          <a:prstGeom prst="rect">
            <a:avLst/>
          </a:prstGeom>
        </p:spPr>
        <p:txBody>
          <a:bodyPr lIns="0" tIns="0" rIns="0" bIns="0">
            <a:noAutofit/>
          </a:bodyPr>
          <a:lstStyle/>
          <a:p>
            <a:pPr lvl="0" algn="l">
              <a:lnSpc>
                <a:spcPct val="90000"/>
              </a:lnSpc>
              <a:defRPr sz="1800">
                <a:solidFill>
                  <a:srgbClr val="000000"/>
                </a:solidFill>
              </a:defRPr>
            </a:pPr>
            <a:r>
              <a:rPr sz="3000" b="1" dirty="0" smtClean="0">
                <a:solidFill>
                  <a:srgbClr val="31859C"/>
                </a:solidFill>
              </a:rPr>
              <a:t>Definitions</a:t>
            </a:r>
            <a:r>
              <a:rPr lang="en-GB" sz="3000" b="1" dirty="0" smtClean="0">
                <a:solidFill>
                  <a:srgbClr val="31859C"/>
                </a:solidFill>
              </a:rPr>
              <a:t>: </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H</a:t>
            </a:r>
            <a:r>
              <a:rPr lang="en-GB" sz="3000" b="1" dirty="0" smtClean="0">
                <a:solidFill>
                  <a:srgbClr val="31859C"/>
                </a:solidFill>
              </a:rPr>
              <a:t>istorically ideas about resilience began by being focussed on the individual and debates about a person’s “innate” resilience”.</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As perspectives on disability became less </a:t>
            </a:r>
            <a:r>
              <a:rPr lang="en-GB" sz="3000" b="1" dirty="0" smtClean="0">
                <a:solidFill>
                  <a:srgbClr val="31859C"/>
                </a:solidFill>
              </a:rPr>
              <a:t>based on </a:t>
            </a:r>
            <a:r>
              <a:rPr lang="en-GB" sz="3000" b="1" dirty="0" smtClean="0">
                <a:solidFill>
                  <a:srgbClr val="31859C"/>
                </a:solidFill>
              </a:rPr>
              <a:t>pathology and more focused on the environment disabling the person, so too ideas about resilience began to focus on the role of the environment in supporting the individual and their development in their resilience.</a:t>
            </a:r>
            <a:endParaRPr sz="3000" b="1" dirty="0">
              <a:solidFill>
                <a:srgbClr val="31859C"/>
              </a:solidFill>
            </a:endParaRP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More recently the focus has been on the individual and groups being able to transform the adversity around them - a “resilient movement”</a:t>
            </a:r>
          </a:p>
          <a:p>
            <a:pPr lvl="0" algn="l">
              <a:lnSpc>
                <a:spcPct val="90000"/>
              </a:lnSpc>
              <a:defRPr sz="1800">
                <a:solidFill>
                  <a:srgbClr val="000000"/>
                </a:solidFill>
              </a:defRPr>
            </a:pPr>
            <a:endParaRPr sz="3000" b="1" dirty="0">
              <a:solidFill>
                <a:srgbClr val="31859C"/>
              </a:solidFill>
            </a:endParaRPr>
          </a:p>
        </p:txBody>
      </p:sp>
      <p:sp>
        <p:nvSpPr>
          <p:cNvPr id="5"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extLst>
      <p:ext uri="{BB962C8B-B14F-4D97-AF65-F5344CB8AC3E}">
        <p14:creationId xmlns:p14="http://schemas.microsoft.com/office/powerpoint/2010/main" val="290473108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xfrm>
            <a:off x="1270000" y="672061"/>
            <a:ext cx="10464800" cy="1186585"/>
          </a:xfrm>
          <a:prstGeom prst="rect">
            <a:avLst/>
          </a:prstGeom>
        </p:spPr>
        <p:txBody>
          <a:bodyPr lIns="0" tIns="0" rIns="0" bIns="0">
            <a:normAutofit fontScale="90000"/>
          </a:bodyPr>
          <a:lstStyle>
            <a:lvl1pPr>
              <a:defRPr sz="6400"/>
            </a:lvl1pPr>
          </a:lstStyle>
          <a:p>
            <a:pPr lvl="0">
              <a:defRPr sz="1800">
                <a:solidFill>
                  <a:srgbClr val="000000"/>
                </a:solidFill>
              </a:defRPr>
            </a:pPr>
            <a:r>
              <a:rPr sz="6400" dirty="0">
                <a:solidFill>
                  <a:srgbClr val="2C7C9F"/>
                </a:solidFill>
              </a:rPr>
              <a:t>Resilience - </a:t>
            </a:r>
            <a:r>
              <a:rPr lang="en-GB" sz="6400" dirty="0" smtClean="0">
                <a:solidFill>
                  <a:srgbClr val="2C7C9F"/>
                </a:solidFill>
              </a:rPr>
              <a:t>ecological perspective</a:t>
            </a:r>
            <a:endParaRPr sz="6400" dirty="0">
              <a:solidFill>
                <a:srgbClr val="2C7C9F"/>
              </a:solidFill>
            </a:endParaRPr>
          </a:p>
        </p:txBody>
      </p:sp>
      <p:sp>
        <p:nvSpPr>
          <p:cNvPr id="76" name="Shape 76"/>
          <p:cNvSpPr>
            <a:spLocks noGrp="1"/>
          </p:cNvSpPr>
          <p:nvPr>
            <p:ph type="body" idx="1"/>
          </p:nvPr>
        </p:nvSpPr>
        <p:spPr>
          <a:xfrm>
            <a:off x="535458" y="3269042"/>
            <a:ext cx="11494281" cy="4517182"/>
          </a:xfrm>
          <a:prstGeom prst="rect">
            <a:avLst/>
          </a:prstGeom>
        </p:spPr>
        <p:txBody>
          <a:bodyPr lIns="0" tIns="0" rIns="0" bIns="0">
            <a:noAutofit/>
          </a:bodyPr>
          <a:lstStyle/>
          <a:p>
            <a:pPr lvl="0" algn="l">
              <a:lnSpc>
                <a:spcPct val="90000"/>
              </a:lnSpc>
              <a:defRPr sz="1800">
                <a:solidFill>
                  <a:srgbClr val="000000"/>
                </a:solidFill>
              </a:defRPr>
            </a:pPr>
            <a:r>
              <a:rPr lang="en-GB" sz="3000" b="1" dirty="0" smtClean="0">
                <a:solidFill>
                  <a:srgbClr val="31859C"/>
                </a:solidFill>
              </a:rPr>
              <a:t>To go further, we can talk about an ecological perspective of resilience:</a:t>
            </a:r>
            <a:endParaRPr sz="3000" b="1" dirty="0">
              <a:solidFill>
                <a:srgbClr val="31859C"/>
              </a:solidFill>
            </a:endParaRPr>
          </a:p>
          <a:p>
            <a:pPr lvl="0" algn="l">
              <a:lnSpc>
                <a:spcPct val="90000"/>
              </a:lnSpc>
              <a:defRPr sz="1800">
                <a:solidFill>
                  <a:srgbClr val="000000"/>
                </a:solidFill>
              </a:defRPr>
            </a:pPr>
            <a:endParaRPr lang="en-GB" sz="3000" b="1" dirty="0" smtClean="0">
              <a:solidFill>
                <a:srgbClr val="31859C"/>
              </a:solidFill>
            </a:endParaRPr>
          </a:p>
          <a:p>
            <a:pPr lvl="0" algn="l">
              <a:lnSpc>
                <a:spcPct val="90000"/>
              </a:lnSpc>
              <a:defRPr sz="1800">
                <a:solidFill>
                  <a:srgbClr val="000000"/>
                </a:solidFill>
              </a:defRPr>
            </a:pPr>
            <a:endParaRPr sz="3000" b="1" dirty="0">
              <a:solidFill>
                <a:srgbClr val="31859C"/>
              </a:solidFill>
            </a:endParaRPr>
          </a:p>
          <a:p>
            <a:pPr lvl="0" algn="l">
              <a:lnSpc>
                <a:spcPct val="90000"/>
              </a:lnSpc>
              <a:defRPr sz="1800">
                <a:solidFill>
                  <a:srgbClr val="000000"/>
                </a:solidFill>
              </a:defRPr>
            </a:pPr>
            <a:r>
              <a:rPr sz="3000" b="1" dirty="0">
                <a:solidFill>
                  <a:srgbClr val="31859C"/>
                </a:solidFill>
              </a:rPr>
              <a:t>Ungar (2013) posits that that resilience is:  an </a:t>
            </a:r>
            <a:r>
              <a:rPr lang="en-GB" sz="3000" b="1" dirty="0" smtClean="0">
                <a:solidFill>
                  <a:srgbClr val="31859C"/>
                </a:solidFill>
              </a:rPr>
              <a:t>"</a:t>
            </a:r>
            <a:r>
              <a:rPr sz="3000" b="1" dirty="0" smtClean="0">
                <a:solidFill>
                  <a:srgbClr val="31859C"/>
                </a:solidFill>
              </a:rPr>
              <a:t>ecological </a:t>
            </a:r>
            <a:r>
              <a:rPr sz="3000" b="1" dirty="0">
                <a:solidFill>
                  <a:srgbClr val="31859C"/>
                </a:solidFill>
              </a:rPr>
              <a:t>understanding of resilience suggests complexity in reciprocal person-environment </a:t>
            </a:r>
            <a:r>
              <a:rPr sz="3000" b="1" dirty="0" smtClean="0">
                <a:solidFill>
                  <a:srgbClr val="31859C"/>
                </a:solidFill>
              </a:rPr>
              <a:t>interactions</a:t>
            </a:r>
            <a:r>
              <a:rPr lang="en-GB" sz="3000" b="1" dirty="0" smtClean="0">
                <a:solidFill>
                  <a:srgbClr val="31859C"/>
                </a:solidFill>
              </a:rPr>
              <a:t>”</a:t>
            </a:r>
          </a:p>
          <a:p>
            <a:pPr lvl="0" algn="l">
              <a:lnSpc>
                <a:spcPct val="90000"/>
              </a:lnSpc>
              <a:defRPr sz="1800">
                <a:solidFill>
                  <a:srgbClr val="000000"/>
                </a:solidFill>
              </a:defRPr>
            </a:pPr>
            <a:endParaRPr lang="en-GB" sz="3000" b="1" dirty="0" smtClean="0">
              <a:solidFill>
                <a:srgbClr val="31859C"/>
              </a:solidFill>
            </a:endParaRP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r>
              <a:rPr lang="en-GB" sz="3000" b="1" dirty="0" smtClean="0">
                <a:solidFill>
                  <a:srgbClr val="31859C"/>
                </a:solidFill>
              </a:rPr>
              <a:t>No news to us as OT’s as we are very aware of the complex relationship between the person and the environment in everything !!</a:t>
            </a:r>
          </a:p>
          <a:p>
            <a:pPr lvl="0" algn="l">
              <a:lnSpc>
                <a:spcPct val="90000"/>
              </a:lnSpc>
              <a:defRPr sz="1800">
                <a:solidFill>
                  <a:srgbClr val="000000"/>
                </a:solidFill>
              </a:defRPr>
            </a:pPr>
            <a:endParaRPr lang="en-GB" sz="3000" b="1" dirty="0">
              <a:solidFill>
                <a:srgbClr val="31859C"/>
              </a:solidFill>
            </a:endParaRPr>
          </a:p>
          <a:p>
            <a:pPr lvl="0" algn="l">
              <a:lnSpc>
                <a:spcPct val="90000"/>
              </a:lnSpc>
              <a:defRPr sz="1800">
                <a:solidFill>
                  <a:srgbClr val="000000"/>
                </a:solidFill>
              </a:defRPr>
            </a:pPr>
            <a:endParaRPr lang="en-GB" sz="3000" b="1" dirty="0" smtClean="0">
              <a:solidFill>
                <a:srgbClr val="31859C"/>
              </a:solidFill>
            </a:endParaRPr>
          </a:p>
        </p:txBody>
      </p:sp>
      <p:sp>
        <p:nvSpPr>
          <p:cNvPr id="7" name="Shape 69"/>
          <p:cNvSpPr/>
          <p:nvPr/>
        </p:nvSpPr>
        <p:spPr>
          <a:xfrm>
            <a:off x="10993051" y="9343790"/>
            <a:ext cx="1943101" cy="40980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lvl1pPr algn="r" defTabSz="578358">
              <a:lnSpc>
                <a:spcPct val="90000"/>
              </a:lnSpc>
              <a:spcBef>
                <a:spcPts val="900"/>
              </a:spcBef>
              <a:defRPr sz="2376">
                <a:solidFill>
                  <a:srgbClr val="0365C0"/>
                </a:solidFill>
                <a:latin typeface="Helvetica Light"/>
                <a:ea typeface="Helvetica Light"/>
                <a:cs typeface="Helvetica Light"/>
                <a:sym typeface="Helvetica Light"/>
              </a:defRPr>
            </a:lvl1pPr>
          </a:lstStyle>
          <a:p>
            <a:pPr lvl="0">
              <a:defRPr sz="1800">
                <a:solidFill>
                  <a:srgbClr val="000000"/>
                </a:solidFill>
              </a:defRPr>
            </a:pPr>
            <a:r>
              <a:rPr sz="2000" b="1" dirty="0">
                <a:solidFill>
                  <a:srgbClr val="31859C"/>
                </a:solidFill>
                <a:latin typeface="Calibri"/>
                <a:cs typeface="Calibri"/>
              </a:rPr>
              <a:t>Sarah Mead </a:t>
            </a:r>
            <a:r>
              <a:rPr sz="2000" b="1" dirty="0" smtClean="0">
                <a:solidFill>
                  <a:srgbClr val="31859C"/>
                </a:solidFill>
                <a:latin typeface="Calibri"/>
                <a:cs typeface="Calibri"/>
              </a:rPr>
              <a:t>20</a:t>
            </a:r>
            <a:r>
              <a:rPr lang="en-GB" sz="2000" b="1" dirty="0" smtClean="0">
                <a:solidFill>
                  <a:srgbClr val="31859C"/>
                </a:solidFill>
                <a:latin typeface="Calibri"/>
                <a:cs typeface="Calibri"/>
              </a:rPr>
              <a:t>21</a:t>
            </a:r>
            <a:endParaRPr sz="2000" b="1" dirty="0">
              <a:solidFill>
                <a:srgbClr val="31859C"/>
              </a:solidFill>
              <a:latin typeface="Calibri"/>
              <a:cs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2C7C9F"/>
      </a:accent1>
      <a:accent2>
        <a:srgbClr val="244A58"/>
      </a:accent2>
      <a:accent3>
        <a:srgbClr val="E2751D"/>
      </a:accent3>
      <a:accent4>
        <a:srgbClr val="FFB400"/>
      </a:accent4>
      <a:accent5>
        <a:srgbClr val="7EB606"/>
      </a:accent5>
      <a:accent6>
        <a:srgbClr val="C00000"/>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0000"/>
              </a:srgbClr>
            </a:outerShdw>
          </a:effectLst>
        </a:effectStyle>
        <a:effectStyle>
          <a:effectLst>
            <a:outerShdw blurRad="63500" dist="25400" dir="5400000" rotWithShape="0">
              <a:srgbClr val="000000">
                <a:alpha val="4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2C7C9F"/>
          </a:solidFill>
          <a:prstDash val="solid"/>
          <a:bevel/>
        </a:ln>
        <a:effectLst>
          <a:outerShdw blurRad="63500" dist="25400" dir="5400000" rotWithShape="0">
            <a:srgbClr val="000000">
              <a:alpha val="40000"/>
            </a:srgbClr>
          </a:outerShdw>
        </a:effectLst>
      </a:spPr>
      <a:bodyPr rot="0" spcFirstLastPara="1" vertOverflow="overflow" horzOverflow="overflow" vert="horz" wrap="square" lIns="45719" tIns="45719" rIns="45719" bIns="45719"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2C7C9F"/>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4ADBD68091B34DA4EC4E2E0578250F" ma:contentTypeVersion="26" ma:contentTypeDescription="Create a new document." ma:contentTypeScope="" ma:versionID="8a299ba9a37d771d615a001623e566a0">
  <xsd:schema xmlns:xsd="http://www.w3.org/2001/XMLSchema" xmlns:xs="http://www.w3.org/2001/XMLSchema" xmlns:p="http://schemas.microsoft.com/office/2006/metadata/properties" xmlns:ns2="42a9eb61-2261-4647-9fe5-eea91cb70d90" xmlns:ns3="fcd14f59-e754-42d0-ae93-63ce35b9baf2" xmlns:ns4="http://schemas.microsoft.com/sharepoint/v4" targetNamespace="http://schemas.microsoft.com/office/2006/metadata/properties" ma:root="true" ma:fieldsID="e1808aac3bd531ec25bf8c11b676d468" ns2:_="" ns3:_="" ns4:_="">
    <xsd:import namespace="42a9eb61-2261-4647-9fe5-eea91cb70d90"/>
    <xsd:import namespace="fcd14f59-e754-42d0-ae93-63ce35b9baf2"/>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4:IconOverlay" minOccurs="0"/>
                <xsd:element ref="ns2:issu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9eb61-2261-4647-9fe5-eea91cb70d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issues" ma:index="21" nillable="true" ma:displayName="issues" ma:format="Dropdown" ma:internalName="issu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d14f59-e754-42d0-ae93-63ce35b9baf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issues xmlns="42a9eb61-2261-4647-9fe5-eea91cb70d90" xsi:nil="true"/>
  </documentManagement>
</p:properties>
</file>

<file path=customXml/itemProps1.xml><?xml version="1.0" encoding="utf-8"?>
<ds:datastoreItem xmlns:ds="http://schemas.openxmlformats.org/officeDocument/2006/customXml" ds:itemID="{763BBF24-A76B-477B-A2FB-00CF6BFC3503}">
  <ds:schemaRefs>
    <ds:schemaRef ds:uri="http://schemas.microsoft.com/sharepoint/v3/contenttype/forms"/>
  </ds:schemaRefs>
</ds:datastoreItem>
</file>

<file path=customXml/itemProps2.xml><?xml version="1.0" encoding="utf-8"?>
<ds:datastoreItem xmlns:ds="http://schemas.openxmlformats.org/officeDocument/2006/customXml" ds:itemID="{956F351A-3F05-47A7-AF03-BB3AA5E9F6D6}"/>
</file>

<file path=customXml/itemProps3.xml><?xml version="1.0" encoding="utf-8"?>
<ds:datastoreItem xmlns:ds="http://schemas.openxmlformats.org/officeDocument/2006/customXml" ds:itemID="{8A2D6054-13F6-477A-804E-10E5A26D9178}">
  <ds:schemaRefs>
    <ds:schemaRef ds:uri="http://purl.org/dc/dcmitype/"/>
    <ds:schemaRef ds:uri="http://schemas.openxmlformats.org/package/2006/metadata/core-properties"/>
    <ds:schemaRef ds:uri="http://purl.org/dc/elements/1.1/"/>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1111</TotalTime>
  <Words>1299</Words>
  <Application>Microsoft Macintosh PowerPoint</Application>
  <PresentationFormat>Custom</PresentationFormat>
  <Paragraphs>186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Professional resilience:  how we care for ourselves in the caring professions</vt:lpstr>
      <vt:lpstr>Workshop plan</vt:lpstr>
      <vt:lpstr>Resilience</vt:lpstr>
      <vt:lpstr>Resilience - definitions</vt:lpstr>
      <vt:lpstr>Resilience - what is it ?</vt:lpstr>
      <vt:lpstr>Resilience - key concepts</vt:lpstr>
      <vt:lpstr>Resilience - perspectives</vt:lpstr>
      <vt:lpstr>Resilience - history</vt:lpstr>
      <vt:lpstr>Resilience - ecological perspective</vt:lpstr>
      <vt:lpstr>Ecological perspective of resilience</vt:lpstr>
      <vt:lpstr>Resilience - initial reflection</vt:lpstr>
      <vt:lpstr>Resilience - initial reflection</vt:lpstr>
      <vt:lpstr>Resilience framework</vt:lpstr>
      <vt:lpstr>Resilience Framework</vt:lpstr>
      <vt:lpstr>Resilience framework group reflection</vt:lpstr>
      <vt:lpstr>Resilience framework group reflection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professional resilience:  how we care for ourselves in the caring professions</dc:title>
  <dc:creator>Sarah Mead</dc:creator>
  <cp:lastModifiedBy>Sarah</cp:lastModifiedBy>
  <cp:revision>16</cp:revision>
  <dcterms:modified xsi:type="dcterms:W3CDTF">2021-11-12T08:23:28Z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0x010100444ADBD68091B34DA4EC4E2E0578250F</vt:lpwstr>
  </property>
</Properties>
</file>