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5" r:id="rId2"/>
    <p:sldId id="268" r:id="rId3"/>
    <p:sldId id="269" r:id="rId4"/>
    <p:sldId id="258" r:id="rId5"/>
    <p:sldId id="272" r:id="rId6"/>
    <p:sldId id="270" r:id="rId7"/>
    <p:sldId id="262" r:id="rId8"/>
    <p:sldId id="259" r:id="rId9"/>
    <p:sldId id="263" r:id="rId10"/>
    <p:sldId id="257" r:id="rId11"/>
    <p:sldId id="271" r:id="rId12"/>
    <p:sldId id="274" r:id="rId13"/>
    <p:sldId id="273" r:id="rId14"/>
    <p:sldId id="266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3B775-65CF-4A28-B0AC-EC2847DA3C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C3A49-B290-4CE6-8DB7-18645EA0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2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and welcome everybody. How are you? I hope you are well. Maybe share your answer to that question on the chat channel, and again connect with each other, as I start my keynote.</a:t>
            </a:r>
          </a:p>
          <a:p>
            <a:endParaRPr lang="en-GB" dirty="0"/>
          </a:p>
          <a:p>
            <a:r>
              <a:rPr lang="en-GB" dirty="0"/>
              <a:t>Being a change agent, is a timely topic in a conference, especially knowing what is being raised by society, </a:t>
            </a:r>
          </a:p>
          <a:p>
            <a:r>
              <a:rPr lang="en-GB" dirty="0"/>
              <a:t>not only nationally but globally. </a:t>
            </a:r>
          </a:p>
          <a:p>
            <a:r>
              <a:rPr lang="en-GB" dirty="0"/>
              <a:t>For example, the climate emergency, health equity and institutional racism and discrimination in the health and social care  and charity sectors. </a:t>
            </a:r>
          </a:p>
          <a:p>
            <a:r>
              <a:rPr lang="en-GB" dirty="0"/>
              <a:t>These are not unconnected, as this is about humanity, about the survival of the human race and the planet.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Being a change agent is disrupting injustice.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8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0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4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9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8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5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4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2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5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0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7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1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3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3A49-B290-4CE6-8DB7-18645EA029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9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2.png@01D7D854.4E8D140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7D854.4E8D1400" TargetMode="Externa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cid:image002.png@01D7D854.4E8D1400" TargetMode="Externa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cid:image002.png@01D7D854.4E8D1400" TargetMode="Externa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D854.4E8D140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D7D854.4E8D140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D7D854.4E8D14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cid:image002.png@01D7D854.4E8D14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D854.4E8D140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D7D854.4E8D14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cid:image002.png@01D7D854.4E8D140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7D854.4E8D14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7D854.4E8D14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D854.4E8D140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D854.4E8D140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7D854.4E8D140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9BFF-D14D-4B50-925D-E69554F37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494" y="1964267"/>
            <a:ext cx="8237630" cy="2421464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Being a change agent: Actively disrupting injustice</a:t>
            </a:r>
            <a:br>
              <a:rPr lang="en-GB" dirty="0"/>
            </a:br>
            <a:r>
              <a:rPr lang="en-GB" sz="2800" dirty="0"/>
              <a:t>5</a:t>
            </a:r>
            <a:r>
              <a:rPr lang="en-GB" sz="2800" baseline="30000" dirty="0"/>
              <a:t>th</a:t>
            </a:r>
            <a:r>
              <a:rPr lang="en-GB" sz="2800" dirty="0"/>
              <a:t> annual conference for</a:t>
            </a:r>
            <a:br>
              <a:rPr lang="en-GB" sz="2800" dirty="0"/>
            </a:br>
            <a:r>
              <a:rPr lang="en-GB" sz="2800" dirty="0"/>
              <a:t>occupational therapy in diverse settings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5D8C-DB72-4458-A333-96E87A396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‘Mish’ Musharrat J. </a:t>
            </a:r>
            <a:r>
              <a:rPr lang="en-GB" dirty="0" err="1"/>
              <a:t>Ahmed-landeryou</a:t>
            </a:r>
            <a:endParaRPr lang="en-GB" dirty="0"/>
          </a:p>
          <a:p>
            <a:r>
              <a:rPr lang="en-GB" dirty="0"/>
              <a:t>London south bank university</a:t>
            </a:r>
          </a:p>
          <a:p>
            <a:r>
              <a:rPr lang="en-GB" dirty="0"/>
              <a:t>Twitter: @Lecturermish</a:t>
            </a:r>
          </a:p>
          <a:p>
            <a:r>
              <a:rPr lang="en-GB" dirty="0"/>
              <a:t>Email: ahmedlmj@lsbu.ac.uk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B36D41-568D-4B19-8DE8-472F30F16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4CB0C8-6C4C-451C-A476-F0506A0D9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7350"/>
            <a:ext cx="5099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Become what you want to be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3" descr="signature_972405017">
            <a:extLst>
              <a:ext uri="{FF2B5EF4-FFF2-40B4-BE49-F238E27FC236}">
                <a16:creationId xmlns:a16="http://schemas.microsoft.com/office/drawing/2014/main" id="{57E21947-F0E0-4D98-AD1D-55310A45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30174"/>
            <a:ext cx="4869257" cy="1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2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41474-C2C7-4654-99A1-601DB920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85" y="435107"/>
            <a:ext cx="7979430" cy="5987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B7D27-149E-4C7A-BE3D-57654605837A}"/>
              </a:ext>
            </a:extLst>
          </p:cNvPr>
          <p:cNvSpPr txBox="1"/>
          <p:nvPr/>
        </p:nvSpPr>
        <p:spPr>
          <a:xfrm rot="16200000">
            <a:off x="-2509263" y="2953621"/>
            <a:ext cx="678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https://nhshorizons.passle.net/post/102er8k/change-agency-the-power-to-make-a-positive-difference-some-reflections-follo</a:t>
            </a:r>
          </a:p>
        </p:txBody>
      </p:sp>
      <p:pic>
        <p:nvPicPr>
          <p:cNvPr id="7" name="Picture 3" descr="signature_972405017">
            <a:extLst>
              <a:ext uri="{FF2B5EF4-FFF2-40B4-BE49-F238E27FC236}">
                <a16:creationId xmlns:a16="http://schemas.microsoft.com/office/drawing/2014/main" id="{1870270F-06F4-4E85-84FD-8C841434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7" y="6203817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1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65F9-B7B6-4196-996C-7E379A78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pic>
        <p:nvPicPr>
          <p:cNvPr id="7" name="Picture 3" descr="signature_972405017">
            <a:extLst>
              <a:ext uri="{FF2B5EF4-FFF2-40B4-BE49-F238E27FC236}">
                <a16:creationId xmlns:a16="http://schemas.microsoft.com/office/drawing/2014/main" id="{414FF057-2D13-4852-BF96-958EC051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81738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6A397-9590-4BBF-9211-327A78BB7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163" y="-6652"/>
            <a:ext cx="1061470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7082DB-ECF0-40A8-AD48-035C1C03028C}"/>
              </a:ext>
            </a:extLst>
          </p:cNvPr>
          <p:cNvSpPr/>
          <p:nvPr/>
        </p:nvSpPr>
        <p:spPr>
          <a:xfrm>
            <a:off x="7859849" y="1335275"/>
            <a:ext cx="3967606" cy="10323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anose="03060902040502070203" pitchFamily="66" charset="0"/>
                <a:cs typeface="Cavolini" panose="03000502040302020204" pitchFamily="66" charset="0"/>
              </a:rPr>
              <a:t>Change Agent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41D0CB1-9078-4DE3-A99E-D03B9018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137" y="164142"/>
            <a:ext cx="6287267" cy="822086"/>
          </a:xfrm>
        </p:spPr>
        <p:txBody>
          <a:bodyPr>
            <a:noAutofit/>
          </a:bodyPr>
          <a:lstStyle/>
          <a:p>
            <a:pPr algn="r"/>
            <a:r>
              <a:rPr lang="en-GB" b="1" dirty="0"/>
              <a:t>Pause-purpose-Praxis </a:t>
            </a:r>
            <a:br>
              <a:rPr lang="en-GB" b="1" dirty="0"/>
            </a:br>
            <a:r>
              <a:rPr lang="en-GB" b="1" dirty="0" err="1"/>
              <a:t>venn</a:t>
            </a:r>
            <a:r>
              <a:rPr lang="en-GB" b="1" dirty="0"/>
              <a:t> diagram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F2D1D-D253-4AB1-8983-597B78EE7264}"/>
              </a:ext>
            </a:extLst>
          </p:cNvPr>
          <p:cNvSpPr/>
          <p:nvPr/>
        </p:nvSpPr>
        <p:spPr>
          <a:xfrm>
            <a:off x="3962397" y="1568084"/>
            <a:ext cx="2456331" cy="8220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Praxis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9899C-051F-49F8-8E6B-B24B8969408E}"/>
              </a:ext>
            </a:extLst>
          </p:cNvPr>
          <p:cNvSpPr/>
          <p:nvPr/>
        </p:nvSpPr>
        <p:spPr>
          <a:xfrm rot="1805838">
            <a:off x="2516407" y="4089611"/>
            <a:ext cx="1792828" cy="10791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Purpose/s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10F221-8907-4A68-A7F4-74A6834EFB85}"/>
              </a:ext>
            </a:extLst>
          </p:cNvPr>
          <p:cNvSpPr/>
          <p:nvPr/>
        </p:nvSpPr>
        <p:spPr>
          <a:xfrm rot="20322632">
            <a:off x="5631777" y="4218842"/>
            <a:ext cx="2009676" cy="8822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Pause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7F79F783-D35D-4825-AC33-C48DB93D5A11}"/>
              </a:ext>
            </a:extLst>
          </p:cNvPr>
          <p:cNvSpPr/>
          <p:nvPr/>
        </p:nvSpPr>
        <p:spPr>
          <a:xfrm>
            <a:off x="1880562" y="754049"/>
            <a:ext cx="6160893" cy="6085707"/>
          </a:xfrm>
          <a:prstGeom prst="flowChartConnector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CB77EC17-8541-4027-B4DE-75251B1DCDE7}"/>
              </a:ext>
            </a:extLst>
          </p:cNvPr>
          <p:cNvSpPr/>
          <p:nvPr/>
        </p:nvSpPr>
        <p:spPr>
          <a:xfrm rot="13778029">
            <a:off x="2673707" y="-869020"/>
            <a:ext cx="875295" cy="4281432"/>
          </a:xfrm>
          <a:prstGeom prst="curvedLeftArrow">
            <a:avLst>
              <a:gd name="adj1" fmla="val 25000"/>
              <a:gd name="adj2" fmla="val 69559"/>
              <a:gd name="adj3" fmla="val 51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E2102A47-17A3-43BF-B557-5763258D20A9}"/>
              </a:ext>
            </a:extLst>
          </p:cNvPr>
          <p:cNvSpPr/>
          <p:nvPr/>
        </p:nvSpPr>
        <p:spPr>
          <a:xfrm rot="11936655" flipH="1" flipV="1">
            <a:off x="7422202" y="2739189"/>
            <a:ext cx="875295" cy="4281432"/>
          </a:xfrm>
          <a:prstGeom prst="curvedLeftArrow">
            <a:avLst>
              <a:gd name="adj1" fmla="val 25000"/>
              <a:gd name="adj2" fmla="val 69559"/>
              <a:gd name="adj3" fmla="val 51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65F9-B7B6-4196-996C-7E379A78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pic>
        <p:nvPicPr>
          <p:cNvPr id="7" name="Picture 3" descr="signature_972405017">
            <a:extLst>
              <a:ext uri="{FF2B5EF4-FFF2-40B4-BE49-F238E27FC236}">
                <a16:creationId xmlns:a16="http://schemas.microsoft.com/office/drawing/2014/main" id="{414FF057-2D13-4852-BF96-958EC051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81738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6A397-9590-4BBF-9211-327A78BB7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163" y="-6652"/>
            <a:ext cx="10614704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41D0CB1-9078-4DE3-A99E-D03B9018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828" y="6652"/>
            <a:ext cx="9336740" cy="82208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It’s ok to…   </a:t>
            </a:r>
            <a:r>
              <a:rPr lang="en-GB" b="1" dirty="0" err="1"/>
              <a:t>venn</a:t>
            </a:r>
            <a:r>
              <a:rPr lang="en-GB" b="1" dirty="0"/>
              <a:t> diagram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7082DB-ECF0-40A8-AD48-035C1C03028C}"/>
              </a:ext>
            </a:extLst>
          </p:cNvPr>
          <p:cNvSpPr/>
          <p:nvPr/>
        </p:nvSpPr>
        <p:spPr>
          <a:xfrm>
            <a:off x="7865806" y="1219200"/>
            <a:ext cx="3967606" cy="10323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rte" panose="03060902040502070203" pitchFamily="66" charset="0"/>
                <a:cs typeface="Cavolini" panose="03000502040302020204" pitchFamily="66" charset="0"/>
              </a:rPr>
              <a:t>Change Agent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F2D1D-D253-4AB1-8983-597B78EE7264}"/>
              </a:ext>
            </a:extLst>
          </p:cNvPr>
          <p:cNvSpPr/>
          <p:nvPr/>
        </p:nvSpPr>
        <p:spPr>
          <a:xfrm>
            <a:off x="3962397" y="1568084"/>
            <a:ext cx="2456331" cy="8220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Be political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9899C-051F-49F8-8E6B-B24B8969408E}"/>
              </a:ext>
            </a:extLst>
          </p:cNvPr>
          <p:cNvSpPr/>
          <p:nvPr/>
        </p:nvSpPr>
        <p:spPr>
          <a:xfrm rot="1805838">
            <a:off x="2516407" y="4089611"/>
            <a:ext cx="1792828" cy="10791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Collabo-rate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10F221-8907-4A68-A7F4-74A6834EFB85}"/>
              </a:ext>
            </a:extLst>
          </p:cNvPr>
          <p:cNvSpPr/>
          <p:nvPr/>
        </p:nvSpPr>
        <p:spPr>
          <a:xfrm rot="20322632">
            <a:off x="5752485" y="4024825"/>
            <a:ext cx="1818855" cy="123258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Fail, but learn &amp; progress</a:t>
            </a:r>
          </a:p>
        </p:txBody>
      </p:sp>
    </p:spTree>
    <p:extLst>
      <p:ext uri="{BB962C8B-B14F-4D97-AF65-F5344CB8AC3E}">
        <p14:creationId xmlns:p14="http://schemas.microsoft.com/office/powerpoint/2010/main" val="193527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273A-838D-4039-AC92-9CD08B81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38" y="359196"/>
            <a:ext cx="3706762" cy="1608124"/>
          </a:xfrm>
        </p:spPr>
        <p:txBody>
          <a:bodyPr>
            <a:normAutofit/>
          </a:bodyPr>
          <a:lstStyle/>
          <a:p>
            <a:r>
              <a:rPr lang="en-GB" sz="4800" b="1" dirty="0"/>
              <a:t>LIBERATION</a:t>
            </a:r>
          </a:p>
        </p:txBody>
      </p:sp>
      <p:pic>
        <p:nvPicPr>
          <p:cNvPr id="6" name="Picture 5" descr="A picture containing outdoor, nature, shore&#10;&#10;Description automatically generated">
            <a:extLst>
              <a:ext uri="{FF2B5EF4-FFF2-40B4-BE49-F238E27FC236}">
                <a16:creationId xmlns:a16="http://schemas.microsoft.com/office/drawing/2014/main" id="{56E71B7B-A971-429C-BF0F-4CC057CE7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13" r="6172" b="-2"/>
          <a:stretch/>
        </p:blipFill>
        <p:spPr>
          <a:xfrm>
            <a:off x="4639076" y="11293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65F9-B7B6-4196-996C-7E379A78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pic>
        <p:nvPicPr>
          <p:cNvPr id="7" name="Picture 3" descr="signature_972405017">
            <a:extLst>
              <a:ext uri="{FF2B5EF4-FFF2-40B4-BE49-F238E27FC236}">
                <a16:creationId xmlns:a16="http://schemas.microsoft.com/office/drawing/2014/main" id="{414FF057-2D13-4852-BF96-958EC051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81738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6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8B10-D396-40FC-B7BB-7F2A0818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10753164" cy="1456267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Pledge of realistic change making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7764-E43A-47A7-8CB9-1B83FE661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What’s yours?</a:t>
            </a:r>
          </a:p>
          <a:p>
            <a:pPr marL="0" indent="0" algn="ctr">
              <a:buNone/>
            </a:pPr>
            <a:r>
              <a:rPr lang="en-GB" sz="4800" dirty="0"/>
              <a:t>Share it in the chat channel</a:t>
            </a:r>
          </a:p>
        </p:txBody>
      </p:sp>
      <p:pic>
        <p:nvPicPr>
          <p:cNvPr id="4" name="Picture 3" descr="signature_972405017">
            <a:extLst>
              <a:ext uri="{FF2B5EF4-FFF2-40B4-BE49-F238E27FC236}">
                <a16:creationId xmlns:a16="http://schemas.microsoft.com/office/drawing/2014/main" id="{6A22AE46-897B-47E5-994A-C3395E4D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7" y="6203817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1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4097-0840-4945-9D23-10558990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5600"/>
            <a:ext cx="10131425" cy="709534"/>
          </a:xfrm>
        </p:spPr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CC8DA-41AE-43B1-8ED1-98F77FA0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95133"/>
            <a:ext cx="10131425" cy="5577267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Brian H., Cook S., Taylor D. (2015). ‘Occupational therapists as change agents in multidisciplinary teams’. 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British Journal of Occupational Therapy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78(9), pp. 547–555. </a:t>
            </a:r>
            <a:r>
              <a:rPr lang="en-GB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10.1177/0308022615586785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Cameron E., Green M. (2020). </a:t>
            </a:r>
            <a:r>
              <a:rPr lang="en-GB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Making sense of change management: A complete guide to tools and techniques of organisational change 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(5e). London, UK: Kogan Page</a:t>
            </a:r>
            <a:endParaRPr lang="en-GB" sz="2400" b="0" i="0" u="none" strike="noStrike" baseline="0" dirty="0"/>
          </a:p>
          <a:p>
            <a:r>
              <a:rPr lang="en-GB" sz="2400" b="0" i="0" u="none" strike="noStrike" baseline="0" dirty="0"/>
              <a:t>Carrier, A., &amp; Beaudoin, M. (2020). Conceptualizing Occupational Therapists’ Change Agent Role To Support Entry-Level Pedagogical Activities: Results From A Scoping Study. </a:t>
            </a:r>
            <a:r>
              <a:rPr lang="en-GB" sz="2400" b="0" i="1" u="none" strike="noStrike" baseline="0" dirty="0"/>
              <a:t>Journal of Occupational Therapy Education</a:t>
            </a:r>
            <a:r>
              <a:rPr lang="en-GB" sz="2400" b="0" i="0" u="none" strike="noStrike" baseline="0" dirty="0"/>
              <a:t>, 4 (3), pp. 1-23. https://doi.org/10.26681/jote.2020.040303 </a:t>
            </a:r>
          </a:p>
          <a:p>
            <a:r>
              <a:rPr lang="en-GB" sz="2400" dirty="0"/>
              <a:t>Kotter J.P. (2012). </a:t>
            </a:r>
            <a:r>
              <a:rPr lang="en-GB" sz="2400" i="1" dirty="0"/>
              <a:t>Leading change</a:t>
            </a:r>
            <a:r>
              <a:rPr lang="en-GB" sz="2400" dirty="0"/>
              <a:t>. Harvard, USA: Harvard Business Review Press</a:t>
            </a:r>
          </a:p>
          <a:p>
            <a:r>
              <a:rPr lang="en-GB" sz="2400" dirty="0" err="1"/>
              <a:t>Laloux</a:t>
            </a:r>
            <a:r>
              <a:rPr lang="en-GB" sz="2400" dirty="0"/>
              <a:t>, F. (2014). </a:t>
            </a:r>
            <a:r>
              <a:rPr lang="en-GB" sz="2400" i="1" dirty="0"/>
              <a:t>Reinventing Organizations: A Guide to Creating Organizations Inspired by the Next Stage of Human Consciousness</a:t>
            </a:r>
            <a:r>
              <a:rPr lang="en-GB" sz="2400" dirty="0"/>
              <a:t>. Brussels: Nelson Parker</a:t>
            </a:r>
          </a:p>
          <a:p>
            <a:r>
              <a:rPr lang="en-GB" sz="2400" dirty="0"/>
              <a:t>Senge P., </a:t>
            </a:r>
            <a:r>
              <a:rPr lang="en-GB" sz="2400" dirty="0" err="1"/>
              <a:t>Scharmer</a:t>
            </a:r>
            <a:r>
              <a:rPr lang="en-GB" sz="2400" dirty="0"/>
              <a:t> C.O., Jaworski J., Flowers B.S. (2008). </a:t>
            </a:r>
            <a:r>
              <a:rPr lang="en-GB" sz="2400" i="1" dirty="0"/>
              <a:t>Presence: An exploration of profound change in people</a:t>
            </a:r>
            <a:r>
              <a:rPr lang="en-GB" sz="2400" dirty="0"/>
              <a:t>. New York, USA: Crown Business</a:t>
            </a:r>
          </a:p>
          <a:p>
            <a:r>
              <a:rPr lang="en-GB" sz="2400" dirty="0" err="1"/>
              <a:t>Zokaei</a:t>
            </a:r>
            <a:r>
              <a:rPr lang="en-GB" sz="2400" dirty="0"/>
              <a:t> A., Seddon J., O'Donovan B. (Eds.).(2011). </a:t>
            </a:r>
            <a:r>
              <a:rPr lang="en-GB" sz="2400" i="1" dirty="0"/>
              <a:t>Systems Thinking: From Heresy to Practice. Public and Private Sector Studies</a:t>
            </a:r>
            <a:r>
              <a:rPr lang="en-GB" sz="2400" dirty="0"/>
              <a:t>. London, UK: Palgrave MacMillan</a:t>
            </a:r>
          </a:p>
        </p:txBody>
      </p:sp>
      <p:pic>
        <p:nvPicPr>
          <p:cNvPr id="4" name="Picture 3" descr="signature_972405017">
            <a:extLst>
              <a:ext uri="{FF2B5EF4-FFF2-40B4-BE49-F238E27FC236}">
                <a16:creationId xmlns:a16="http://schemas.microsoft.com/office/drawing/2014/main" id="{A72E622C-5EC8-4849-A11B-4F1BF935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7" y="6203817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8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32DA31-8308-4F44-87C4-068169AA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6B065-373F-4857-8169-F71F40AB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6" y="3599228"/>
            <a:ext cx="4939103" cy="11972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>
                <a:latin typeface="+mn-lt"/>
              </a:rPr>
              <a:t>Any questions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0BF13BF-F822-4E8D-8CD1-D9FA00ED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0251C95-A8B8-482B-9B2C-15BA87ED8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08F711-8969-43E3-A7DF-95326231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4AA45A-0483-48B1-BE0F-62C21218B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D619E5-5ED0-44A1-85EB-93BDA7C0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49A985-B350-42AE-AD3B-6B74E179F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50328-EE7A-4297-A048-B9287381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543775-45E6-4680-A778-64E3D435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DA04AC-E63A-4A42-A85F-9E32FB82F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A2EC67-B472-4AA9-A112-DDD0BB683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8C28F3-3683-44FB-94F6-24B173AB3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7062B7-7717-4098-B038-3489B9844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FF800C-B1D9-4F5E-8DB5-B63CD5131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04135A-581A-43F4-B9E6-345123091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239DC20-1B3B-4C35-BC75-1FE859870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B93B30A-9114-42FA-B3AC-D95615CB6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BEA997-F65B-413C-A8D0-97FF1969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777B325-2E99-4295-8C82-7341EBE9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FC0746-F10A-41A2-8015-0DE35874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DF3BF9C-DDA0-4F81-9547-053EB4597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9AD751D-9941-4C79-90CD-55AFED717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520504-AD44-4048-A6B5-A460A7C1A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1A07A8-3795-408D-AF47-1EBE603A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6E6FD0-27DC-45B8-A52F-8D80AA0E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C247530-4581-48B7-9DA4-24D2C4B1C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ED2D15A-2B43-4D93-9713-505D3A1D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F2F3F4C-A78A-4B39-A26A-CFC1CC51A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A919E5-1314-40E6-983B-DE1029256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6E43EFF-48D1-4057-BF1D-F1F9EFFD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5CA8CF-55E2-4D52-9960-692004D66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AC9705-BCBF-47AE-8F3E-F1618BA8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0ABA541-10C4-4CE7-BF26-11A471711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4CB43F2-D3A1-4D9E-971D-2C38DC6C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C2AFB1-810D-4D65-8F47-6054F4E7D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911D1EC-8652-4DC7-8461-37B9F8194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90B9897-7135-4E39-BDEA-096D9B5A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D5DF99B-C4B7-46D7-BB05-F8A5C462A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EC5F9B7-C665-4891-8FBF-6AC2C2E7D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FF8610-952D-4501-9929-65D96EAC3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C152BA7-E5B1-4059-AD50-2875A19FA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223687-03EA-46EF-858E-409004945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2BEE5EB-7AE2-4314-9C60-075C60EED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2951DA-C087-49F1-B9C4-55C37307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E106FCB-4E57-4512-9AB7-7C33201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1AB2A71-2971-4072-8B43-1A0131355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4BEE56B-94E5-4731-AEA3-6653B5D65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CE729D-5308-4590-97A6-FA7683FF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BBA487-12EF-4D5A-AE64-C3580927B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13B03B-F03F-418B-974F-F89474717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8F4019-64F7-4B7A-8BD8-01A7846E7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1B29259-D209-4BF9-8F09-AC9BF73F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4855B33-C412-4D05-B44E-F9EB1B15E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0295E82-7856-435C-8EA8-028F5A60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A3FC20A-AF01-4DD2-BED6-C85633DA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2AFD455-5DBA-4CD7-8F24-DDF1F8268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276F84-B235-4C15-BEAB-71AC53ACC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865E87-F6E6-4262-8F94-027EA315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3791DB5-AB84-4DFE-86A5-2F80CC73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E243680-2222-4CC7-89AA-CD153AB5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EC878B1-01D4-4B20-9B01-79F7CE53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F979239-9574-4078-8CD8-8C70FC0B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8536134-D798-4DF8-9305-83B44C05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B281E6-202A-4F53-B0BE-23582E60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D1C2ED7-7EA3-4D86-B354-505FBFD1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633E295-D486-4BAC-B3B2-480F1BB68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F7AE55B-5021-46F3-BE33-D459A7BA3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021F9FF-37CF-4039-9BD4-904D1AAD8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8AD4F60-3B7F-4F2A-AC11-E9DADA9DB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399B806-3165-4D8C-8187-C69D6F7BD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3CE12A4-8443-49D7-ADC5-B776A05C5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FC2DBDA-6BEA-4292-9A1E-978A7073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A5AC3DF-CE18-40B2-9B4B-89EC41106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9DF227-D845-4082-BF39-E7AF0DFD0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9BBD464-360A-4551-A3F9-A86B79099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50D3EE5-E711-48C3-873C-34863324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B1C1CF-DC7D-456D-B80A-52A8487E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5639E1F-60B9-4E6C-B4A2-FA4F3E31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BDB4041-9A97-4D91-A192-44B9A5FAC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1F6921C-1389-43C0-9876-EA3DC3B3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5D90A0A-A0BC-41FA-84A9-A0D004F5C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4A0E5CE-A1EC-4BB6-AC4C-A88975191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10F79767-A0F1-42D4-B791-BFAA8BC69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44" r="-1" b="-1"/>
          <a:stretch/>
        </p:blipFill>
        <p:spPr>
          <a:xfrm>
            <a:off x="7355001" y="1961211"/>
            <a:ext cx="3686910" cy="4147765"/>
          </a:xfrm>
          <a:prstGeom prst="rect">
            <a:avLst/>
          </a:prstGeom>
        </p:spPr>
      </p:pic>
      <p:pic>
        <p:nvPicPr>
          <p:cNvPr id="99" name="Picture 3" descr="signature_972405017">
            <a:extLst>
              <a:ext uri="{FF2B5EF4-FFF2-40B4-BE49-F238E27FC236}">
                <a16:creationId xmlns:a16="http://schemas.microsoft.com/office/drawing/2014/main" id="{79A9B3BD-6B6C-4DF8-913C-F289E4DB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30174"/>
            <a:ext cx="4869257" cy="1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3">
            <a:extLst>
              <a:ext uri="{FF2B5EF4-FFF2-40B4-BE49-F238E27FC236}">
                <a16:creationId xmlns:a16="http://schemas.microsoft.com/office/drawing/2014/main" id="{403CABD8-ADFA-4B5D-ABEF-AB6B3BFE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7350"/>
            <a:ext cx="5099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Become what you want to be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1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7864-A4C4-4314-AC05-78E643BD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10540182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800" b="1" dirty="0"/>
              <a:t>Change is happening all around 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5604EF-4534-4473-B372-0E26D29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 descr="A dandelion flower with a blue sk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5F02834-D6D5-44BA-80A3-7ED8F1ED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2" y="2282084"/>
            <a:ext cx="10879015" cy="36172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signature_972405017">
            <a:extLst>
              <a:ext uri="{FF2B5EF4-FFF2-40B4-BE49-F238E27FC236}">
                <a16:creationId xmlns:a16="http://schemas.microsoft.com/office/drawing/2014/main" id="{78ABDB29-9E42-4EF8-88C8-B546A3BB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3" y="6248400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1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7864-A4C4-4314-AC05-78E643BD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Change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4DF3A-AE7F-468D-8DB4-725B96D2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6" y="2161117"/>
            <a:ext cx="10353674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i="1" dirty="0">
                <a:latin typeface="Comic Sans MS" panose="030F0702030302020204" pitchFamily="66" charset="0"/>
              </a:rPr>
              <a:t>“the power, individually and collectively, to make a positive difference. It is about pushing the boundaries of what is possible, mobilising others and making change happen more quickly”</a:t>
            </a:r>
          </a:p>
          <a:p>
            <a:pPr marL="0" indent="0" algn="r">
              <a:buNone/>
            </a:pPr>
            <a:r>
              <a:rPr lang="en-GB" sz="3600" i="1" dirty="0">
                <a:latin typeface="Comic Sans MS" panose="030F0702030302020204" pitchFamily="66" charset="0"/>
              </a:rPr>
              <a:t>(</a:t>
            </a:r>
            <a:r>
              <a:rPr lang="en-GB" sz="2400" dirty="0"/>
              <a:t>School4ChangeAgents Horizons NHS 2018</a:t>
            </a:r>
            <a:r>
              <a:rPr lang="en-GB" sz="36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F7121-A329-4BA8-A0E9-D9F633B86ECF}"/>
              </a:ext>
            </a:extLst>
          </p:cNvPr>
          <p:cNvSpPr txBox="1"/>
          <p:nvPr/>
        </p:nvSpPr>
        <p:spPr>
          <a:xfrm>
            <a:off x="3829051" y="607782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Quote from: https://nhshorizons.passle.net/post/102er8k/change-agency-the-power-to-make-a-positive-difference-some-reflections-follo</a:t>
            </a:r>
          </a:p>
        </p:txBody>
      </p:sp>
      <p:pic>
        <p:nvPicPr>
          <p:cNvPr id="5" name="Picture 3" descr="signature_972405017">
            <a:extLst>
              <a:ext uri="{FF2B5EF4-FFF2-40B4-BE49-F238E27FC236}">
                <a16:creationId xmlns:a16="http://schemas.microsoft.com/office/drawing/2014/main" id="{78ABDB29-9E42-4EF8-88C8-B546A3BB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1" y="147264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7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7864-A4C4-4314-AC05-78E643BD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Seed of change</a:t>
            </a:r>
          </a:p>
        </p:txBody>
      </p:sp>
      <p:pic>
        <p:nvPicPr>
          <p:cNvPr id="5" name="Picture 3" descr="signature_972405017">
            <a:extLst>
              <a:ext uri="{FF2B5EF4-FFF2-40B4-BE49-F238E27FC236}">
                <a16:creationId xmlns:a16="http://schemas.microsoft.com/office/drawing/2014/main" id="{78ABDB29-9E42-4EF8-88C8-B546A3BB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5" y="6248400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vegetable, green, cucumber&#10;&#10;Description automatically generated">
            <a:extLst>
              <a:ext uri="{FF2B5EF4-FFF2-40B4-BE49-F238E27FC236}">
                <a16:creationId xmlns:a16="http://schemas.microsoft.com/office/drawing/2014/main" id="{8627487E-840B-451B-88DD-8CE22726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259" y="0"/>
            <a:ext cx="66320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793454-12C1-4F03-AA6B-9147BC8639F5}"/>
              </a:ext>
            </a:extLst>
          </p:cNvPr>
          <p:cNvSpPr/>
          <p:nvPr/>
        </p:nvSpPr>
        <p:spPr>
          <a:xfrm>
            <a:off x="8175812" y="6248400"/>
            <a:ext cx="4016188" cy="465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2400" dirty="0"/>
              <a:t>Quote by Sandra </a:t>
            </a:r>
            <a:r>
              <a:rPr lang="en-GB" sz="2400" dirty="0" err="1"/>
              <a:t>Kring</a:t>
            </a:r>
            <a:r>
              <a:rPr lang="en-GB" sz="2400" dirty="0"/>
              <a:t>, author</a:t>
            </a:r>
          </a:p>
        </p:txBody>
      </p:sp>
    </p:spTree>
    <p:extLst>
      <p:ext uri="{BB962C8B-B14F-4D97-AF65-F5344CB8AC3E}">
        <p14:creationId xmlns:p14="http://schemas.microsoft.com/office/powerpoint/2010/main" val="428510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5BA-5DEA-4969-83AE-052DB82D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" name="Picture 7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5349D921-E458-48B4-9750-CDE9796827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1" t="22564" b="8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6ED7AA-0F34-48C3-8ADE-51711603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B25610-0F3D-4AD0-AFB8-A2045404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1A9DBA-938A-4B80-9236-931C1DD8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47864-A4C4-4314-AC05-78E643BD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422" y="2018408"/>
            <a:ext cx="6687200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>
                <a:solidFill>
                  <a:schemeClr val="bg2">
                    <a:lumMod val="75000"/>
                  </a:schemeClr>
                </a:solidFill>
              </a:rPr>
              <a:t>What matters to you </a:t>
            </a:r>
            <a:br>
              <a:rPr lang="en-US" sz="37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700" b="1" dirty="0">
                <a:solidFill>
                  <a:schemeClr val="bg2">
                    <a:lumMod val="75000"/>
                  </a:schemeClr>
                </a:solidFill>
              </a:rPr>
              <a:t>matters to me, </a:t>
            </a:r>
            <a:br>
              <a:rPr lang="en-US" sz="37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700" b="1" dirty="0">
                <a:solidFill>
                  <a:schemeClr val="bg2">
                    <a:lumMod val="75000"/>
                  </a:schemeClr>
                </a:solidFill>
              </a:rPr>
              <a:t>matters to change making</a:t>
            </a:r>
          </a:p>
        </p:txBody>
      </p:sp>
      <p:pic>
        <p:nvPicPr>
          <p:cNvPr id="5" name="Picture 3" descr="signature_972405017">
            <a:extLst>
              <a:ext uri="{FF2B5EF4-FFF2-40B4-BE49-F238E27FC236}">
                <a16:creationId xmlns:a16="http://schemas.microsoft.com/office/drawing/2014/main" id="{78ABDB29-9E42-4EF8-88C8-B546A3BB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5" y="6248400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5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9F6D95BA-5DEA-4969-83AE-052DB82D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3EC376-172C-4AC8-A189-3967892FE4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35" r="8950" b="-2"/>
          <a:stretch/>
        </p:blipFill>
        <p:spPr>
          <a:xfrm>
            <a:off x="4639076" y="0"/>
            <a:ext cx="755292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CEED38-66FC-4D91-86AF-A99BDCEF9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47864-A4C4-4314-AC05-78E643BD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6" y="171450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books</a:t>
            </a:r>
          </a:p>
        </p:txBody>
      </p:sp>
      <p:pic>
        <p:nvPicPr>
          <p:cNvPr id="5" name="Picture 3" descr="signature_972405017">
            <a:extLst>
              <a:ext uri="{FF2B5EF4-FFF2-40B4-BE49-F238E27FC236}">
                <a16:creationId xmlns:a16="http://schemas.microsoft.com/office/drawing/2014/main" id="{78ABDB29-9E42-4EF8-88C8-B546A3BB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5" y="6248400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7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273A-838D-4039-AC92-9CD08B81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9" y="533125"/>
            <a:ext cx="3706762" cy="1608124"/>
          </a:xfrm>
        </p:spPr>
        <p:txBody>
          <a:bodyPr>
            <a:normAutofit/>
          </a:bodyPr>
          <a:lstStyle/>
          <a:p>
            <a:r>
              <a:rPr lang="en-GB" sz="4800" b="1" dirty="0"/>
              <a:t>Pause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BDD6E-2667-49C4-9E89-56DCCB707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8" r="21396" b="-1"/>
          <a:stretch/>
        </p:blipFill>
        <p:spPr>
          <a:xfrm>
            <a:off x="4639076" y="0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65F9-B7B6-4196-996C-7E379A78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pic>
        <p:nvPicPr>
          <p:cNvPr id="8" name="Picture 3" descr="signature_972405017">
            <a:extLst>
              <a:ext uri="{FF2B5EF4-FFF2-40B4-BE49-F238E27FC236}">
                <a16:creationId xmlns:a16="http://schemas.microsoft.com/office/drawing/2014/main" id="{485609C7-3526-45E2-8D2D-48E057F3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24875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9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273A-838D-4039-AC92-9CD08B81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6" y="377839"/>
            <a:ext cx="3706762" cy="1608124"/>
          </a:xfrm>
        </p:spPr>
        <p:txBody>
          <a:bodyPr>
            <a:normAutofit/>
          </a:bodyPr>
          <a:lstStyle/>
          <a:p>
            <a:r>
              <a:rPr lang="en-GB" sz="4800" b="1" dirty="0"/>
              <a:t>Purpose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9584A6-7574-4360-BE29-3B8B3894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94" b="-1"/>
          <a:stretch/>
        </p:blipFill>
        <p:spPr>
          <a:xfrm>
            <a:off x="4639076" y="0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65F9-B7B6-4196-996C-7E379A78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pic>
        <p:nvPicPr>
          <p:cNvPr id="11" name="Picture 3" descr="signature_972405017">
            <a:extLst>
              <a:ext uri="{FF2B5EF4-FFF2-40B4-BE49-F238E27FC236}">
                <a16:creationId xmlns:a16="http://schemas.microsoft.com/office/drawing/2014/main" id="{62A4C7E9-6B94-48D7-9EC7-F762CBC9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6" y="6261086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273A-838D-4039-AC92-9CD08B81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9" y="357187"/>
            <a:ext cx="3706762" cy="1608124"/>
          </a:xfrm>
        </p:spPr>
        <p:txBody>
          <a:bodyPr>
            <a:normAutofit/>
          </a:bodyPr>
          <a:lstStyle/>
          <a:p>
            <a:r>
              <a:rPr lang="en-GB" sz="4800" b="1" dirty="0"/>
              <a:t>praxis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65F9-B7B6-4196-996C-7E379A78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77BA1-6AE4-46C0-BEEF-84238F775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402" y="316795"/>
            <a:ext cx="7733204" cy="6101934"/>
          </a:xfrm>
          <a:prstGeom prst="rect">
            <a:avLst/>
          </a:prstGeom>
        </p:spPr>
      </p:pic>
      <p:pic>
        <p:nvPicPr>
          <p:cNvPr id="7" name="Picture 3" descr="signature_972405017">
            <a:extLst>
              <a:ext uri="{FF2B5EF4-FFF2-40B4-BE49-F238E27FC236}">
                <a16:creationId xmlns:a16="http://schemas.microsoft.com/office/drawing/2014/main" id="{414FF057-2D13-4852-BF96-958EC051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81738"/>
            <a:ext cx="1397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3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ADBD68091B34DA4EC4E2E0578250F" ma:contentTypeVersion="26" ma:contentTypeDescription="Create a new document." ma:contentTypeScope="" ma:versionID="8a299ba9a37d771d615a001623e566a0">
  <xsd:schema xmlns:xsd="http://www.w3.org/2001/XMLSchema" xmlns:xs="http://www.w3.org/2001/XMLSchema" xmlns:p="http://schemas.microsoft.com/office/2006/metadata/properties" xmlns:ns2="42a9eb61-2261-4647-9fe5-eea91cb70d90" xmlns:ns3="fcd14f59-e754-42d0-ae93-63ce35b9baf2" xmlns:ns4="http://schemas.microsoft.com/sharepoint/v4" targetNamespace="http://schemas.microsoft.com/office/2006/metadata/properties" ma:root="true" ma:fieldsID="e1808aac3bd531ec25bf8c11b676d468" ns2:_="" ns3:_="" ns4:_="">
    <xsd:import namespace="42a9eb61-2261-4647-9fe5-eea91cb70d90"/>
    <xsd:import namespace="fcd14f59-e754-42d0-ae93-63ce35b9baf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4:IconOverlay" minOccurs="0"/>
                <xsd:element ref="ns2:issu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9eb61-2261-4647-9fe5-eea91cb70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issues" ma:index="21" nillable="true" ma:displayName="issues" ma:format="Dropdown" ma:internalName="issu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14f59-e754-42d0-ae93-63ce35b9b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issues xmlns="42a9eb61-2261-4647-9fe5-eea91cb70d90" xsi:nil="true"/>
  </documentManagement>
</p:properties>
</file>

<file path=customXml/itemProps1.xml><?xml version="1.0" encoding="utf-8"?>
<ds:datastoreItem xmlns:ds="http://schemas.openxmlformats.org/officeDocument/2006/customXml" ds:itemID="{71364124-9CA4-491C-B7C2-E281252E4D69}"/>
</file>

<file path=customXml/itemProps2.xml><?xml version="1.0" encoding="utf-8"?>
<ds:datastoreItem xmlns:ds="http://schemas.openxmlformats.org/officeDocument/2006/customXml" ds:itemID="{56887D6D-F1DE-4508-BFE1-B36C58EE7708}"/>
</file>

<file path=customXml/itemProps3.xml><?xml version="1.0" encoding="utf-8"?>
<ds:datastoreItem xmlns:ds="http://schemas.openxmlformats.org/officeDocument/2006/customXml" ds:itemID="{CA648DAC-DF4D-4B51-97B1-8EAE3D6CDA4B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2048</TotalTime>
  <Words>589</Words>
  <Application>Microsoft Office PowerPoint</Application>
  <PresentationFormat>Widescreen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Cavolini</vt:lpstr>
      <vt:lpstr>Comic Sans MS</vt:lpstr>
      <vt:lpstr>Forte</vt:lpstr>
      <vt:lpstr>Segoe UI</vt:lpstr>
      <vt:lpstr>Celestial</vt:lpstr>
      <vt:lpstr>Being a change agent: Actively disrupting injustice 5th annual conference for occupational therapy in diverse settings </vt:lpstr>
      <vt:lpstr>Change is happening all around us</vt:lpstr>
      <vt:lpstr>Change Agency</vt:lpstr>
      <vt:lpstr>Seed of change</vt:lpstr>
      <vt:lpstr>What matters to you  matters to me,  matters to change making</vt:lpstr>
      <vt:lpstr>books</vt:lpstr>
      <vt:lpstr>Pause</vt:lpstr>
      <vt:lpstr>Purpose</vt:lpstr>
      <vt:lpstr>praxis</vt:lpstr>
      <vt:lpstr>PowerPoint Presentation</vt:lpstr>
      <vt:lpstr>Pause-purpose-Praxis  venn diagram</vt:lpstr>
      <vt:lpstr>It’s ok to…   venn diagram</vt:lpstr>
      <vt:lpstr>LIBERATION</vt:lpstr>
      <vt:lpstr>Pledge of realistic change making action</vt:lpstr>
      <vt:lpstr>References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change agent 5th annual conference for occupational therapy in diverse settings </dc:title>
  <dc:creator>Mish</dc:creator>
  <cp:lastModifiedBy>Mish</cp:lastModifiedBy>
  <cp:revision>63</cp:revision>
  <dcterms:created xsi:type="dcterms:W3CDTF">2021-11-13T06:59:10Z</dcterms:created>
  <dcterms:modified xsi:type="dcterms:W3CDTF">2021-11-19T11:53:54Z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0x010100444ADBD68091B34DA4EC4E2E0578250F</vt:lpwstr>
  </property>
</Properties>
</file>