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9.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9.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 id="275"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3"/>
    <p:restoredTop sz="77939"/>
  </p:normalViewPr>
  <p:slideViewPr>
    <p:cSldViewPr snapToGrid="0" snapToObjects="1">
      <p:cViewPr varScale="1">
        <p:scale>
          <a:sx n="56" d="100"/>
          <a:sy n="56" d="100"/>
        </p:scale>
        <p:origin x="12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989F294B-DA07-B64B-AF43-895B4EA3F921}" type="datetimeFigureOut">
              <a:rPr lang="en-US" smtClean="0"/>
              <a:t>11/11/2019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5C9AF1-293F-5843-93B5-C97F1D9FF5DB}" type="slidenum">
              <a:rPr lang="en-US" smtClean="0"/>
              <a:t>‹#›</a:t>
            </a:fld>
            <a:endParaRPr lang="en-US"/>
          </a:p>
        </p:txBody>
      </p:sp>
    </p:spTree>
    <p:extLst>
      <p:ext uri="{BB962C8B-B14F-4D97-AF65-F5344CB8AC3E}">
        <p14:creationId xmlns:p14="http://schemas.microsoft.com/office/powerpoint/2010/main" val="161338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5C9AF1-293F-5843-93B5-C97F1D9FF5DB}" type="slidenum">
              <a:rPr lang="en-US" smtClean="0"/>
              <a:t>1</a:t>
            </a:fld>
            <a:endParaRPr lang="en-US"/>
          </a:p>
        </p:txBody>
      </p:sp>
    </p:spTree>
    <p:extLst>
      <p:ext uri="{BB962C8B-B14F-4D97-AF65-F5344CB8AC3E}">
        <p14:creationId xmlns:p14="http://schemas.microsoft.com/office/powerpoint/2010/main" val="3889536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Alt text can be the same or different for the same image on different pages, can be adapted to suit the content.</a:t>
            </a:r>
          </a:p>
          <a:p>
            <a:pPr marL="171450" indent="-171450">
              <a:buFont typeface="Arial" panose="020B0604020202020204" pitchFamily="34" charset="0"/>
              <a:buChar char="•"/>
            </a:pPr>
            <a:r>
              <a:rPr lang="en-US" dirty="0"/>
              <a:t>Show video </a:t>
            </a:r>
          </a:p>
          <a:p>
            <a:r>
              <a:rPr lang="en-US" dirty="0"/>
              <a:t>https://</a:t>
            </a:r>
            <a:r>
              <a:rPr lang="en-US" dirty="0" err="1"/>
              <a:t>youtu.be</a:t>
            </a:r>
            <a:r>
              <a:rPr lang="en-US" dirty="0"/>
              <a:t>/dEbl5jvLKGQ (continue to 2:20)</a:t>
            </a:r>
          </a:p>
          <a:p>
            <a:r>
              <a:rPr lang="en-US" dirty="0"/>
              <a:t>	</a:t>
            </a:r>
          </a:p>
          <a:p>
            <a:r>
              <a:rPr lang="en-US" dirty="0"/>
              <a:t>CMS exercises</a:t>
            </a:r>
          </a:p>
          <a:p>
            <a:pPr marL="171450" indent="-171450">
              <a:buFont typeface="Arial" panose="020B0604020202020204" pitchFamily="34" charset="0"/>
              <a:buChar char="•"/>
            </a:pPr>
            <a:r>
              <a:rPr lang="en-US" dirty="0"/>
              <a:t>Putting in an image onto a webpage and using alt-text</a:t>
            </a:r>
          </a:p>
          <a:p>
            <a:pPr marL="171450" indent="-171450">
              <a:buFont typeface="Arial" panose="020B0604020202020204" pitchFamily="34" charset="0"/>
              <a:buChar char="•"/>
            </a:pPr>
            <a:r>
              <a:rPr lang="en-US" dirty="0"/>
              <a:t>Putting an existing variation and checking alt-text</a:t>
            </a:r>
          </a:p>
          <a:p>
            <a:pPr marL="171450" indent="-171450">
              <a:buFont typeface="Arial" panose="020B0604020202020204" pitchFamily="34" charset="0"/>
              <a:buChar char="•"/>
            </a:pPr>
            <a:r>
              <a:rPr lang="en-US" dirty="0"/>
              <a:t>Checking alt-text</a:t>
            </a:r>
          </a:p>
          <a:p>
            <a:pPr marL="171450" indent="-171450">
              <a:buFont typeface="Arial" panose="020B0604020202020204" pitchFamily="34" charset="0"/>
              <a:buChar char="•"/>
            </a:pPr>
            <a:r>
              <a:rPr lang="en-US" dirty="0"/>
              <a:t>Renaming files before they go into the CMS and why</a:t>
            </a:r>
          </a:p>
        </p:txBody>
      </p:sp>
      <p:sp>
        <p:nvSpPr>
          <p:cNvPr id="4" name="Slide Number Placeholder 3"/>
          <p:cNvSpPr>
            <a:spLocks noGrp="1"/>
          </p:cNvSpPr>
          <p:nvPr>
            <p:ph type="sldNum" sz="quarter" idx="5"/>
          </p:nvPr>
        </p:nvSpPr>
        <p:spPr/>
        <p:txBody>
          <a:bodyPr/>
          <a:lstStyle/>
          <a:p>
            <a:fld id="{745C9AF1-293F-5843-93B5-C97F1D9FF5DB}" type="slidenum">
              <a:rPr lang="en-US" smtClean="0"/>
              <a:t>10</a:t>
            </a:fld>
            <a:endParaRPr lang="en-US"/>
          </a:p>
        </p:txBody>
      </p:sp>
    </p:spTree>
    <p:extLst>
      <p:ext uri="{BB962C8B-B14F-4D97-AF65-F5344CB8AC3E}">
        <p14:creationId xmlns:p14="http://schemas.microsoft.com/office/powerpoint/2010/main" val="355405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Link text is the sentence that the link goes from.</a:t>
            </a:r>
          </a:p>
          <a:p>
            <a:pPr marL="171450" indent="-171450">
              <a:buFont typeface="Arial" panose="020B0604020202020204" pitchFamily="34" charset="0"/>
              <a:buChar char="•"/>
            </a:pPr>
            <a:r>
              <a:rPr lang="en-US" dirty="0"/>
              <a:t>Link title is the hover over, it is not supposed to be the same as the link text, but should be additional information.</a:t>
            </a:r>
          </a:p>
          <a:p>
            <a:pPr marL="171450" indent="-171450">
              <a:buFont typeface="Arial" panose="020B0604020202020204" pitchFamily="34" charset="0"/>
              <a:buChar char="•"/>
            </a:pPr>
            <a:r>
              <a:rPr lang="en-US" dirty="0"/>
              <a:t>Link title is completely optional is you do not have anything further to say about the subject.</a:t>
            </a:r>
          </a:p>
        </p:txBody>
      </p:sp>
      <p:sp>
        <p:nvSpPr>
          <p:cNvPr id="4" name="Slide Number Placeholder 3"/>
          <p:cNvSpPr>
            <a:spLocks noGrp="1"/>
          </p:cNvSpPr>
          <p:nvPr>
            <p:ph type="sldNum" sz="quarter" idx="5"/>
          </p:nvPr>
        </p:nvSpPr>
        <p:spPr/>
        <p:txBody>
          <a:bodyPr/>
          <a:lstStyle/>
          <a:p>
            <a:fld id="{745C9AF1-293F-5843-93B5-C97F1D9FF5DB}" type="slidenum">
              <a:rPr lang="en-US" smtClean="0"/>
              <a:t>11</a:t>
            </a:fld>
            <a:endParaRPr lang="en-US"/>
          </a:p>
        </p:txBody>
      </p:sp>
    </p:spTree>
    <p:extLst>
      <p:ext uri="{BB962C8B-B14F-4D97-AF65-F5344CB8AC3E}">
        <p14:creationId xmlns:p14="http://schemas.microsoft.com/office/powerpoint/2010/main" val="2566019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same link or the same link text makes this confusing for screen readers.</a:t>
            </a:r>
          </a:p>
          <a:p>
            <a:pPr marL="171450" indent="-171450">
              <a:buFont typeface="Arial" panose="020B0604020202020204" pitchFamily="34" charset="0"/>
              <a:buChar char="•"/>
            </a:pPr>
            <a:r>
              <a:rPr lang="en-US" dirty="0"/>
              <a:t>The screen reader will say “Link click here” and “Link click here” and “Link click here” which is not helpful.</a:t>
            </a:r>
          </a:p>
          <a:p>
            <a:pPr marL="171450" indent="-171450">
              <a:buFont typeface="Arial" panose="020B0604020202020204" pitchFamily="34" charset="0"/>
              <a:buChar char="•"/>
            </a:pPr>
            <a:r>
              <a:rPr lang="en-US" dirty="0"/>
              <a:t>Short link text makes it difficult for those using other means to find a link (such as eye tracking)</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CMS exercise</a:t>
            </a:r>
          </a:p>
          <a:p>
            <a:pPr marL="171450" indent="-171450">
              <a:buFont typeface="Arial" panose="020B0604020202020204" pitchFamily="34" charset="0"/>
              <a:buChar char="•"/>
            </a:pPr>
            <a:r>
              <a:rPr lang="en-US" dirty="0"/>
              <a:t>Create a link</a:t>
            </a:r>
          </a:p>
          <a:p>
            <a:pPr marL="171450" indent="-171450">
              <a:buFont typeface="Arial" panose="020B0604020202020204" pitchFamily="34" charset="0"/>
              <a:buChar char="•"/>
            </a:pPr>
            <a:r>
              <a:rPr lang="en-US" dirty="0"/>
              <a:t>Create another to the same destination</a:t>
            </a:r>
          </a:p>
          <a:p>
            <a:pPr marL="171450" indent="-171450">
              <a:buFont typeface="Arial" panose="020B0604020202020204" pitchFamily="34" charset="0"/>
              <a:buChar char="•"/>
            </a:pPr>
            <a:r>
              <a:rPr lang="en-US" dirty="0"/>
              <a:t>Use titling</a:t>
            </a:r>
          </a:p>
        </p:txBody>
      </p:sp>
      <p:sp>
        <p:nvSpPr>
          <p:cNvPr id="4" name="Slide Number Placeholder 3"/>
          <p:cNvSpPr>
            <a:spLocks noGrp="1"/>
          </p:cNvSpPr>
          <p:nvPr>
            <p:ph type="sldNum" sz="quarter" idx="5"/>
          </p:nvPr>
        </p:nvSpPr>
        <p:spPr/>
        <p:txBody>
          <a:bodyPr/>
          <a:lstStyle/>
          <a:p>
            <a:fld id="{745C9AF1-293F-5843-93B5-C97F1D9FF5DB}" type="slidenum">
              <a:rPr lang="en-US" smtClean="0"/>
              <a:t>12</a:t>
            </a:fld>
            <a:endParaRPr lang="en-US"/>
          </a:p>
        </p:txBody>
      </p:sp>
    </p:spTree>
    <p:extLst>
      <p:ext uri="{BB962C8B-B14F-4D97-AF65-F5344CB8AC3E}">
        <p14:creationId xmlns:p14="http://schemas.microsoft.com/office/powerpoint/2010/main" val="1884552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Headers are not just for breaking up content but also for structuring it.  In addition, they allow screen readers to identity sections and if properly coded allow readers to skip to the next section.</a:t>
            </a:r>
          </a:p>
          <a:p>
            <a:pPr marL="171450" indent="-171450">
              <a:buFont typeface="Arial" panose="020B0604020202020204" pitchFamily="34" charset="0"/>
              <a:buChar char="•"/>
            </a:pPr>
            <a:r>
              <a:rPr lang="en-US" dirty="0"/>
              <a:t>Headers start from H1 to H6 (or possibly smaller) and should always be used in order.  Do not skip headers.</a:t>
            </a:r>
          </a:p>
          <a:p>
            <a:pPr marL="171450" indent="-171450">
              <a:buFont typeface="Arial" panose="020B0604020202020204" pitchFamily="34" charset="0"/>
              <a:buChar char="•"/>
            </a:pPr>
            <a:r>
              <a:rPr lang="en-US" dirty="0"/>
              <a:t>Bold is useless as a header.  The eye is drawn to bold words potentially missing important content.</a:t>
            </a:r>
          </a:p>
          <a:p>
            <a:endParaRPr lang="en-US" dirty="0"/>
          </a:p>
          <a:p>
            <a:r>
              <a:rPr lang="en-US" dirty="0"/>
              <a:t>CMS exercise</a:t>
            </a:r>
          </a:p>
          <a:p>
            <a:pPr marL="171450" indent="-171450">
              <a:buFont typeface="Arial" panose="020B0604020202020204" pitchFamily="34" charset="0"/>
              <a:buChar char="•"/>
            </a:pPr>
            <a:r>
              <a:rPr lang="en-US" dirty="0"/>
              <a:t>Find headers in style and format menus</a:t>
            </a:r>
          </a:p>
          <a:p>
            <a:pPr marL="171450" indent="-171450">
              <a:buFont typeface="Arial" panose="020B0604020202020204" pitchFamily="34" charset="0"/>
              <a:buChar char="•"/>
            </a:pPr>
            <a:r>
              <a:rPr lang="en-US" dirty="0"/>
              <a:t>Make proper headers</a:t>
            </a:r>
          </a:p>
          <a:p>
            <a:pPr marL="171450" indent="-171450">
              <a:buFont typeface="Arial" panose="020B0604020202020204" pitchFamily="34" charset="0"/>
              <a:buChar char="•"/>
            </a:pPr>
            <a:r>
              <a:rPr lang="en-US" dirty="0"/>
              <a:t>Convert bold text into header</a:t>
            </a:r>
          </a:p>
        </p:txBody>
      </p:sp>
      <p:sp>
        <p:nvSpPr>
          <p:cNvPr id="4" name="Slide Number Placeholder 3"/>
          <p:cNvSpPr>
            <a:spLocks noGrp="1"/>
          </p:cNvSpPr>
          <p:nvPr>
            <p:ph type="sldNum" sz="quarter" idx="5"/>
          </p:nvPr>
        </p:nvSpPr>
        <p:spPr/>
        <p:txBody>
          <a:bodyPr/>
          <a:lstStyle/>
          <a:p>
            <a:fld id="{745C9AF1-293F-5843-93B5-C97F1D9FF5DB}" type="slidenum">
              <a:rPr lang="en-US" smtClean="0"/>
              <a:t>13</a:t>
            </a:fld>
            <a:endParaRPr lang="en-US"/>
          </a:p>
        </p:txBody>
      </p:sp>
    </p:spTree>
    <p:extLst>
      <p:ext uri="{BB962C8B-B14F-4D97-AF65-F5344CB8AC3E}">
        <p14:creationId xmlns:p14="http://schemas.microsoft.com/office/powerpoint/2010/main" val="2826171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Captions are for screen readers so that the reader knows a table is present and what basic information will be found in it.</a:t>
            </a:r>
          </a:p>
          <a:p>
            <a:pPr marL="171450" indent="-171450">
              <a:buFont typeface="Arial" panose="020B0604020202020204" pitchFamily="34" charset="0"/>
              <a:buChar char="•"/>
            </a:pPr>
            <a:r>
              <a:rPr lang="en-US" dirty="0"/>
              <a:t>Row and column headers help readers understand a tables contents and give an idea of what will come next.  Bold is not a header.</a:t>
            </a:r>
          </a:p>
          <a:p>
            <a:pPr marL="171450" indent="-171450">
              <a:buFont typeface="Arial" panose="020B0604020202020204" pitchFamily="34" charset="0"/>
              <a:buChar char="•"/>
            </a:pPr>
            <a:r>
              <a:rPr lang="en-US" dirty="0"/>
              <a:t>Merging and splitting cells can be confuse both screen readers and their users.</a:t>
            </a:r>
          </a:p>
          <a:p>
            <a:endParaRPr lang="en-US" dirty="0"/>
          </a:p>
          <a:p>
            <a:pPr marL="171450" indent="-171450">
              <a:buFont typeface="Arial" panose="020B0604020202020204" pitchFamily="34" charset="0"/>
              <a:buChar char="•"/>
            </a:pPr>
            <a:r>
              <a:rPr lang="en-US" dirty="0"/>
              <a:t>Show video</a:t>
            </a:r>
          </a:p>
          <a:p>
            <a:r>
              <a:rPr lang="en-US" dirty="0"/>
              <a:t>https://</a:t>
            </a:r>
            <a:r>
              <a:rPr lang="en-US" dirty="0" err="1"/>
              <a:t>youtu.be</a:t>
            </a:r>
            <a:r>
              <a:rPr lang="en-US" dirty="0"/>
              <a:t>/dEbl5jvLKGQ (continue to 4:00)</a:t>
            </a:r>
          </a:p>
          <a:p>
            <a:endParaRPr lang="en-US" dirty="0"/>
          </a:p>
          <a:p>
            <a:r>
              <a:rPr lang="en-US" dirty="0"/>
              <a:t>CMS exercises</a:t>
            </a:r>
          </a:p>
          <a:p>
            <a:pPr marL="171450" indent="-171450">
              <a:buFont typeface="Arial" panose="020B0604020202020204" pitchFamily="34" charset="0"/>
              <a:buChar char="•"/>
            </a:pPr>
            <a:r>
              <a:rPr lang="en-US" dirty="0"/>
              <a:t>Create a table</a:t>
            </a:r>
          </a:p>
          <a:p>
            <a:pPr marL="171450" indent="-171450">
              <a:buFont typeface="Arial" panose="020B0604020202020204" pitchFamily="34" charset="0"/>
              <a:buChar char="•"/>
            </a:pPr>
            <a:r>
              <a:rPr lang="en-US" dirty="0"/>
              <a:t>Use rows, columns</a:t>
            </a:r>
          </a:p>
          <a:p>
            <a:pPr marL="171450" indent="-171450">
              <a:buFont typeface="Arial" panose="020B0604020202020204" pitchFamily="34" charset="0"/>
              <a:buChar char="•"/>
            </a:pPr>
            <a:r>
              <a:rPr lang="en-US" dirty="0"/>
              <a:t>Convert cells into headings</a:t>
            </a:r>
          </a:p>
        </p:txBody>
      </p:sp>
      <p:sp>
        <p:nvSpPr>
          <p:cNvPr id="4" name="Slide Number Placeholder 3"/>
          <p:cNvSpPr>
            <a:spLocks noGrp="1"/>
          </p:cNvSpPr>
          <p:nvPr>
            <p:ph type="sldNum" sz="quarter" idx="5"/>
          </p:nvPr>
        </p:nvSpPr>
        <p:spPr/>
        <p:txBody>
          <a:bodyPr/>
          <a:lstStyle/>
          <a:p>
            <a:fld id="{745C9AF1-293F-5843-93B5-C97F1D9FF5DB}" type="slidenum">
              <a:rPr lang="en-US" smtClean="0"/>
              <a:t>14</a:t>
            </a:fld>
            <a:endParaRPr lang="en-US"/>
          </a:p>
        </p:txBody>
      </p:sp>
    </p:spTree>
    <p:extLst>
      <p:ext uri="{BB962C8B-B14F-4D97-AF65-F5344CB8AC3E}">
        <p14:creationId xmlns:p14="http://schemas.microsoft.com/office/powerpoint/2010/main" val="2849630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Capitals are basically large rectangles and can be difficult to differentiate.</a:t>
            </a:r>
          </a:p>
          <a:p>
            <a:pPr marL="171450" indent="-171450">
              <a:buFont typeface="Arial" panose="020B0604020202020204" pitchFamily="34" charset="0"/>
              <a:buChar char="•"/>
            </a:pPr>
            <a:r>
              <a:rPr lang="en-US" dirty="0"/>
              <a:t>Studies show that even people without disabilities read them slower.</a:t>
            </a:r>
          </a:p>
          <a:p>
            <a:pPr marL="171450" indent="-171450">
              <a:buFont typeface="Arial" panose="020B0604020202020204" pitchFamily="34" charset="0"/>
              <a:buChar char="•"/>
            </a:pPr>
            <a:r>
              <a:rPr lang="en-US" dirty="0"/>
              <a:t>CMS styling is not read by a screen reader, it reads who the editor has written the text, so type normally.  If styling is to be used, let the styling do the work.</a:t>
            </a:r>
          </a:p>
          <a:p>
            <a:pPr marL="171450" indent="-171450">
              <a:buFont typeface="Arial" panose="020B0604020202020204" pitchFamily="34" charset="0"/>
              <a:buChar char="•"/>
            </a:pPr>
            <a:r>
              <a:rPr lang="en-US" dirty="0"/>
              <a:t>We have reduced the amount of capitals on the webpages, only primary CTAs and the Key facts box use them.  </a:t>
            </a:r>
          </a:p>
          <a:p>
            <a:pPr marL="171450" indent="-171450">
              <a:buFont typeface="Arial" panose="020B0604020202020204" pitchFamily="34" charset="0"/>
              <a:buChar char="•"/>
            </a:pPr>
            <a:r>
              <a:rPr lang="en-US" dirty="0"/>
              <a:t>Names with capitals such as “SHOUT Cleaning products”.  What to do?  Apply styling where possible (</a:t>
            </a:r>
            <a:r>
              <a:rPr lang="en-US"/>
              <a:t>not possible yet within the CMS) or </a:t>
            </a: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CMS exercise</a:t>
            </a:r>
          </a:p>
          <a:p>
            <a:pPr marL="171450" indent="-171450">
              <a:buFont typeface="Arial" panose="020B0604020202020204" pitchFamily="34" charset="0"/>
              <a:buChar char="•"/>
            </a:pPr>
            <a:r>
              <a:rPr lang="en-US" dirty="0"/>
              <a:t>Create a Primary CTA and style it</a:t>
            </a:r>
          </a:p>
        </p:txBody>
      </p:sp>
      <p:sp>
        <p:nvSpPr>
          <p:cNvPr id="4" name="Slide Number Placeholder 3"/>
          <p:cNvSpPr>
            <a:spLocks noGrp="1"/>
          </p:cNvSpPr>
          <p:nvPr>
            <p:ph type="sldNum" sz="quarter" idx="5"/>
          </p:nvPr>
        </p:nvSpPr>
        <p:spPr/>
        <p:txBody>
          <a:bodyPr/>
          <a:lstStyle/>
          <a:p>
            <a:fld id="{745C9AF1-293F-5843-93B5-C97F1D9FF5DB}" type="slidenum">
              <a:rPr lang="en-US" smtClean="0"/>
              <a:t>15</a:t>
            </a:fld>
            <a:endParaRPr lang="en-US"/>
          </a:p>
        </p:txBody>
      </p:sp>
    </p:spTree>
    <p:extLst>
      <p:ext uri="{BB962C8B-B14F-4D97-AF65-F5344CB8AC3E}">
        <p14:creationId xmlns:p14="http://schemas.microsoft.com/office/powerpoint/2010/main" val="34754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YouTube has options for automatic captioning or for you to upload your own.  It even allows for viewers to upload their own to your videos, but be wary of this!</a:t>
            </a:r>
          </a:p>
        </p:txBody>
      </p:sp>
      <p:sp>
        <p:nvSpPr>
          <p:cNvPr id="4" name="Slide Number Placeholder 3"/>
          <p:cNvSpPr>
            <a:spLocks noGrp="1"/>
          </p:cNvSpPr>
          <p:nvPr>
            <p:ph type="sldNum" sz="quarter" idx="5"/>
          </p:nvPr>
        </p:nvSpPr>
        <p:spPr/>
        <p:txBody>
          <a:bodyPr/>
          <a:lstStyle/>
          <a:p>
            <a:fld id="{745C9AF1-293F-5843-93B5-C97F1D9FF5DB}" type="slidenum">
              <a:rPr lang="en-US" smtClean="0"/>
              <a:t>16</a:t>
            </a:fld>
            <a:endParaRPr lang="en-US"/>
          </a:p>
        </p:txBody>
      </p:sp>
    </p:spTree>
    <p:extLst>
      <p:ext uri="{BB962C8B-B14F-4D97-AF65-F5344CB8AC3E}">
        <p14:creationId xmlns:p14="http://schemas.microsoft.com/office/powerpoint/2010/main" val="1561792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includes all documents you create, link to or are asked to link to.</a:t>
            </a:r>
          </a:p>
          <a:p>
            <a:pPr marL="171450" indent="-171450">
              <a:buFont typeface="Arial" panose="020B0604020202020204" pitchFamily="34" charset="0"/>
              <a:buChar char="•"/>
            </a:pPr>
            <a:r>
              <a:rPr lang="en-US" dirty="0"/>
              <a:t>If these are not your documents, email the creator or the person who asked you to put them up. If they are not sure, they are probably not accessible and thus you cannot put them up until they are.</a:t>
            </a:r>
          </a:p>
          <a:p>
            <a:pPr marL="171450" indent="-171450">
              <a:buFont typeface="Arial" panose="020B0604020202020204" pitchFamily="34" charset="0"/>
              <a:buChar char="•"/>
            </a:pPr>
            <a:r>
              <a:rPr lang="en-US" dirty="0"/>
              <a:t>The CMS cannot check documents, but Microsoft Office can check documents and so can Adobe.</a:t>
            </a:r>
          </a:p>
          <a:p>
            <a:pPr marL="171450" indent="-171450">
              <a:buFont typeface="Arial" panose="020B0604020202020204" pitchFamily="34" charset="0"/>
              <a:buChar char="•"/>
            </a:pPr>
            <a:r>
              <a:rPr lang="en-US" dirty="0"/>
              <a:t>Show accessibility on this document</a:t>
            </a:r>
          </a:p>
          <a:p>
            <a:endParaRPr lang="en-US" dirty="0"/>
          </a:p>
          <a:p>
            <a:pPr marL="171450" indent="-171450">
              <a:buFont typeface="Arial" panose="020B0604020202020204" pitchFamily="34" charset="0"/>
              <a:buChar char="•"/>
            </a:pPr>
            <a:r>
              <a:rPr lang="en-US" dirty="0"/>
              <a:t>On the Mac (Office 2019) Tools menu/Check accessibility</a:t>
            </a:r>
          </a:p>
          <a:p>
            <a:pPr marL="171450" indent="-171450">
              <a:buFont typeface="Arial" panose="020B0604020202020204" pitchFamily="34" charset="0"/>
              <a:buChar char="•"/>
            </a:pPr>
            <a:r>
              <a:rPr lang="en-US" dirty="0"/>
              <a:t>On the PC (Office 2018) File menu / Check for issues / accessibility</a:t>
            </a:r>
          </a:p>
        </p:txBody>
      </p:sp>
      <p:sp>
        <p:nvSpPr>
          <p:cNvPr id="4" name="Slide Number Placeholder 3"/>
          <p:cNvSpPr>
            <a:spLocks noGrp="1"/>
          </p:cNvSpPr>
          <p:nvPr>
            <p:ph type="sldNum" sz="quarter" idx="5"/>
          </p:nvPr>
        </p:nvSpPr>
        <p:spPr/>
        <p:txBody>
          <a:bodyPr/>
          <a:lstStyle/>
          <a:p>
            <a:fld id="{745C9AF1-293F-5843-93B5-C97F1D9FF5DB}" type="slidenum">
              <a:rPr lang="en-US" smtClean="0"/>
              <a:t>17</a:t>
            </a:fld>
            <a:endParaRPr lang="en-US"/>
          </a:p>
        </p:txBody>
      </p:sp>
    </p:spTree>
    <p:extLst>
      <p:ext uri="{BB962C8B-B14F-4D97-AF65-F5344CB8AC3E}">
        <p14:creationId xmlns:p14="http://schemas.microsoft.com/office/powerpoint/2010/main" val="4739113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Siteimprove</a:t>
            </a:r>
            <a:r>
              <a:rPr lang="en-US" dirty="0"/>
              <a:t> is good for many things, such as quality assurance (links, spelling) as well as accessibility to industry standards.</a:t>
            </a:r>
          </a:p>
          <a:p>
            <a:endParaRPr lang="en-US" dirty="0"/>
          </a:p>
          <a:p>
            <a:r>
              <a:rPr lang="en-US" dirty="0" err="1"/>
              <a:t>Siteimprove</a:t>
            </a:r>
            <a:endParaRPr lang="en-US" dirty="0"/>
          </a:p>
          <a:p>
            <a:r>
              <a:rPr lang="en-US" dirty="0"/>
              <a:t>Show dashboard and university score</a:t>
            </a:r>
          </a:p>
          <a:p>
            <a:r>
              <a:rPr lang="en-US" dirty="0"/>
              <a:t>Show accessibility section for various roles (webmaster, editor, developer)</a:t>
            </a:r>
          </a:p>
          <a:p>
            <a:r>
              <a:rPr lang="en-US" dirty="0"/>
              <a:t>Show policies page and what policies can do (find content for change)</a:t>
            </a:r>
          </a:p>
          <a:p>
            <a:r>
              <a:rPr lang="en-US" dirty="0"/>
              <a:t>Show reports Main menu/settings/reports (we do not use accessibility reports at present); click on New schedule for details on when it runs and who it sends it to.</a:t>
            </a:r>
          </a:p>
          <a:p>
            <a:endParaRPr lang="en-US" dirty="0"/>
          </a:p>
        </p:txBody>
      </p:sp>
      <p:sp>
        <p:nvSpPr>
          <p:cNvPr id="4" name="Slide Number Placeholder 3"/>
          <p:cNvSpPr>
            <a:spLocks noGrp="1"/>
          </p:cNvSpPr>
          <p:nvPr>
            <p:ph type="sldNum" sz="quarter" idx="5"/>
          </p:nvPr>
        </p:nvSpPr>
        <p:spPr/>
        <p:txBody>
          <a:bodyPr/>
          <a:lstStyle/>
          <a:p>
            <a:fld id="{745C9AF1-293F-5843-93B5-C97F1D9FF5DB}" type="slidenum">
              <a:rPr lang="en-US" smtClean="0"/>
              <a:t>18</a:t>
            </a:fld>
            <a:endParaRPr lang="en-US"/>
          </a:p>
        </p:txBody>
      </p:sp>
    </p:spTree>
    <p:extLst>
      <p:ext uri="{BB962C8B-B14F-4D97-AF65-F5344CB8AC3E}">
        <p14:creationId xmlns:p14="http://schemas.microsoft.com/office/powerpoint/2010/main" val="25161596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5C9AF1-293F-5843-93B5-C97F1D9FF5DB}" type="slidenum">
              <a:rPr lang="en-US" smtClean="0"/>
              <a:t>19</a:t>
            </a:fld>
            <a:endParaRPr lang="en-US"/>
          </a:p>
        </p:txBody>
      </p:sp>
    </p:spTree>
    <p:extLst>
      <p:ext uri="{BB962C8B-B14F-4D97-AF65-F5344CB8AC3E}">
        <p14:creationId xmlns:p14="http://schemas.microsoft.com/office/powerpoint/2010/main" val="4234549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5C9AF1-293F-5843-93B5-C97F1D9FF5DB}" type="slidenum">
              <a:rPr lang="en-US" smtClean="0"/>
              <a:t>2</a:t>
            </a:fld>
            <a:endParaRPr lang="en-US"/>
          </a:p>
        </p:txBody>
      </p:sp>
    </p:spTree>
    <p:extLst>
      <p:ext uri="{BB962C8B-B14F-4D97-AF65-F5344CB8AC3E}">
        <p14:creationId xmlns:p14="http://schemas.microsoft.com/office/powerpoint/2010/main" val="2410200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5C9AF1-293F-5843-93B5-C97F1D9FF5DB}" type="slidenum">
              <a:rPr lang="en-US" smtClean="0"/>
              <a:t>3</a:t>
            </a:fld>
            <a:endParaRPr lang="en-US"/>
          </a:p>
        </p:txBody>
      </p:sp>
    </p:spTree>
    <p:extLst>
      <p:ext uri="{BB962C8B-B14F-4D97-AF65-F5344CB8AC3E}">
        <p14:creationId xmlns:p14="http://schemas.microsoft.com/office/powerpoint/2010/main" val="1912661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do it to help people read our website properly.</a:t>
            </a:r>
          </a:p>
          <a:p>
            <a:pPr marL="171450" indent="-171450">
              <a:buFont typeface="Arial" panose="020B0604020202020204" pitchFamily="34" charset="0"/>
              <a:buChar char="•"/>
            </a:pPr>
            <a:r>
              <a:rPr lang="en-US" dirty="0"/>
              <a:t>We do it because it is the right thing to do.</a:t>
            </a:r>
          </a:p>
          <a:p>
            <a:pPr marL="171450" indent="-171450">
              <a:buFont typeface="Arial" panose="020B0604020202020204" pitchFamily="34" charset="0"/>
              <a:buChar char="•"/>
            </a:pPr>
            <a:r>
              <a:rPr lang="en-US" dirty="0"/>
              <a:t>We do it because it is the law and the fines can be hefty.</a:t>
            </a:r>
          </a:p>
          <a:p>
            <a:pPr marL="171450" indent="-171450">
              <a:buFont typeface="Arial" panose="020B0604020202020204" pitchFamily="34" charset="0"/>
              <a:buChar char="•"/>
            </a:pPr>
            <a:r>
              <a:rPr lang="en-US" dirty="0"/>
              <a:t>A temporary disability could be an eye injury.</a:t>
            </a:r>
          </a:p>
        </p:txBody>
      </p:sp>
      <p:sp>
        <p:nvSpPr>
          <p:cNvPr id="4" name="Slide Number Placeholder 3"/>
          <p:cNvSpPr>
            <a:spLocks noGrp="1"/>
          </p:cNvSpPr>
          <p:nvPr>
            <p:ph type="sldNum" sz="quarter" idx="5"/>
          </p:nvPr>
        </p:nvSpPr>
        <p:spPr/>
        <p:txBody>
          <a:bodyPr/>
          <a:lstStyle/>
          <a:p>
            <a:fld id="{745C9AF1-293F-5843-93B5-C97F1D9FF5DB}" type="slidenum">
              <a:rPr lang="en-US" smtClean="0"/>
              <a:t>4</a:t>
            </a:fld>
            <a:endParaRPr lang="en-US"/>
          </a:p>
        </p:txBody>
      </p:sp>
    </p:spTree>
    <p:extLst>
      <p:ext uri="{BB962C8B-B14F-4D97-AF65-F5344CB8AC3E}">
        <p14:creationId xmlns:p14="http://schemas.microsoft.com/office/powerpoint/2010/main" val="2697801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5C9AF1-293F-5843-93B5-C97F1D9FF5DB}" type="slidenum">
              <a:rPr lang="en-US" smtClean="0"/>
              <a:t>5</a:t>
            </a:fld>
            <a:endParaRPr lang="en-US"/>
          </a:p>
        </p:txBody>
      </p:sp>
    </p:spTree>
    <p:extLst>
      <p:ext uri="{BB962C8B-B14F-4D97-AF65-F5344CB8AC3E}">
        <p14:creationId xmlns:p14="http://schemas.microsoft.com/office/powerpoint/2010/main" val="1062049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Show videos</a:t>
            </a:r>
          </a:p>
          <a:p>
            <a:r>
              <a:rPr lang="en-US" dirty="0"/>
              <a:t>https://</a:t>
            </a:r>
            <a:r>
              <a:rPr lang="en-US" dirty="0" err="1"/>
              <a:t>youtu.be</a:t>
            </a:r>
            <a:r>
              <a:rPr lang="en-US" dirty="0"/>
              <a:t>/dEbl5jvLKGQ up to 1.50</a:t>
            </a:r>
          </a:p>
          <a:p>
            <a:r>
              <a:rPr lang="en-US" dirty="0"/>
              <a:t>https://</a:t>
            </a:r>
            <a:r>
              <a:rPr lang="en-US" dirty="0" err="1"/>
              <a:t>youtu.be</a:t>
            </a:r>
            <a:r>
              <a:rPr lang="en-US" dirty="0"/>
              <a:t>/93UgG72os8M</a:t>
            </a:r>
          </a:p>
        </p:txBody>
      </p:sp>
      <p:sp>
        <p:nvSpPr>
          <p:cNvPr id="4" name="Slide Number Placeholder 3"/>
          <p:cNvSpPr>
            <a:spLocks noGrp="1"/>
          </p:cNvSpPr>
          <p:nvPr>
            <p:ph type="sldNum" sz="quarter" idx="5"/>
          </p:nvPr>
        </p:nvSpPr>
        <p:spPr/>
        <p:txBody>
          <a:bodyPr/>
          <a:lstStyle/>
          <a:p>
            <a:fld id="{745C9AF1-293F-5843-93B5-C97F1D9FF5DB}" type="slidenum">
              <a:rPr lang="en-US" smtClean="0"/>
              <a:t>6</a:t>
            </a:fld>
            <a:endParaRPr lang="en-US"/>
          </a:p>
        </p:txBody>
      </p:sp>
    </p:spTree>
    <p:extLst>
      <p:ext uri="{BB962C8B-B14F-4D97-AF65-F5344CB8AC3E}">
        <p14:creationId xmlns:p14="http://schemas.microsoft.com/office/powerpoint/2010/main" val="2978684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Decorative is just that, the image can be removed and the page content will not change.</a:t>
            </a:r>
          </a:p>
          <a:p>
            <a:pPr marL="171450" indent="-171450">
              <a:buFont typeface="Arial" panose="020B0604020202020204" pitchFamily="34" charset="0"/>
              <a:buChar char="•"/>
            </a:pPr>
            <a:r>
              <a:rPr lang="en-US" dirty="0"/>
              <a:t>Supportive is when the image can be removed but its presence helps the page with added information</a:t>
            </a:r>
          </a:p>
          <a:p>
            <a:pPr marL="171450" indent="-171450">
              <a:buFont typeface="Arial" panose="020B0604020202020204" pitchFamily="34" charset="0"/>
              <a:buChar char="•"/>
            </a:pPr>
            <a:r>
              <a:rPr lang="en-US" dirty="0"/>
              <a:t>Contains information means that you have to write detailed captions for the image.</a:t>
            </a:r>
          </a:p>
          <a:p>
            <a:pPr marL="171450" indent="-171450">
              <a:buFont typeface="Arial" panose="020B0604020202020204" pitchFamily="34" charset="0"/>
              <a:buChar char="•"/>
            </a:pPr>
            <a:r>
              <a:rPr lang="en-US" dirty="0"/>
              <a:t>Do not use an image to replace text, use it (with appropriate alt text and captions) to supplement it.</a:t>
            </a:r>
          </a:p>
        </p:txBody>
      </p:sp>
      <p:sp>
        <p:nvSpPr>
          <p:cNvPr id="4" name="Slide Number Placeholder 3"/>
          <p:cNvSpPr>
            <a:spLocks noGrp="1"/>
          </p:cNvSpPr>
          <p:nvPr>
            <p:ph type="sldNum" sz="quarter" idx="5"/>
          </p:nvPr>
        </p:nvSpPr>
        <p:spPr/>
        <p:txBody>
          <a:bodyPr/>
          <a:lstStyle/>
          <a:p>
            <a:fld id="{745C9AF1-293F-5843-93B5-C97F1D9FF5DB}" type="slidenum">
              <a:rPr lang="en-US" smtClean="0"/>
              <a:t>7</a:t>
            </a:fld>
            <a:endParaRPr lang="en-US"/>
          </a:p>
        </p:txBody>
      </p:sp>
    </p:spTree>
    <p:extLst>
      <p:ext uri="{BB962C8B-B14F-4D97-AF65-F5344CB8AC3E}">
        <p14:creationId xmlns:p14="http://schemas.microsoft.com/office/powerpoint/2010/main" val="288392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5C9AF1-293F-5843-93B5-C97F1D9FF5DB}" type="slidenum">
              <a:rPr lang="en-US" smtClean="0"/>
              <a:t>8</a:t>
            </a:fld>
            <a:endParaRPr lang="en-US"/>
          </a:p>
        </p:txBody>
      </p:sp>
    </p:spTree>
    <p:extLst>
      <p:ext uri="{BB962C8B-B14F-4D97-AF65-F5344CB8AC3E}">
        <p14:creationId xmlns:p14="http://schemas.microsoft.com/office/powerpoint/2010/main" val="97293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5C9AF1-293F-5843-93B5-C97F1D9FF5DB}" type="slidenum">
              <a:rPr lang="en-US" smtClean="0"/>
              <a:t>9</a:t>
            </a:fld>
            <a:endParaRPr lang="en-US"/>
          </a:p>
        </p:txBody>
      </p:sp>
    </p:spTree>
    <p:extLst>
      <p:ext uri="{BB962C8B-B14F-4D97-AF65-F5344CB8AC3E}">
        <p14:creationId xmlns:p14="http://schemas.microsoft.com/office/powerpoint/2010/main" val="2301989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81A1-3719-8745-813B-624E99F0B7C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8120A24-8C06-744F-A859-D7D45161F8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487DAF9-B6C9-4947-AFD0-048790894F16}"/>
              </a:ext>
            </a:extLst>
          </p:cNvPr>
          <p:cNvSpPr>
            <a:spLocks noGrp="1"/>
          </p:cNvSpPr>
          <p:nvPr>
            <p:ph type="dt" sz="half" idx="10"/>
          </p:nvPr>
        </p:nvSpPr>
        <p:spPr/>
        <p:txBody>
          <a:bodyPr/>
          <a:lstStyle/>
          <a:p>
            <a:fld id="{C7243684-70CC-4543-BE1E-C7B71CC37E2E}" type="datetimeFigureOut">
              <a:rPr lang="en-US" smtClean="0"/>
              <a:t>11/11/2019</a:t>
            </a:fld>
            <a:endParaRPr lang="en-US"/>
          </a:p>
        </p:txBody>
      </p:sp>
      <p:sp>
        <p:nvSpPr>
          <p:cNvPr id="5" name="Footer Placeholder 4">
            <a:extLst>
              <a:ext uri="{FF2B5EF4-FFF2-40B4-BE49-F238E27FC236}">
                <a16:creationId xmlns:a16="http://schemas.microsoft.com/office/drawing/2014/main" id="{4B36A0A5-BB49-AC47-B031-F2ECF465C5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709088-48EA-2A4C-AECA-3F8C8F2A9CC9}"/>
              </a:ext>
            </a:extLst>
          </p:cNvPr>
          <p:cNvSpPr>
            <a:spLocks noGrp="1"/>
          </p:cNvSpPr>
          <p:nvPr>
            <p:ph type="sldNum" sz="quarter" idx="12"/>
          </p:nvPr>
        </p:nvSpPr>
        <p:spPr/>
        <p:txBody>
          <a:bodyPr/>
          <a:lstStyle/>
          <a:p>
            <a:fld id="{20275A64-05E8-9441-9B0A-0B644C8173D1}" type="slidenum">
              <a:rPr lang="en-US" smtClean="0"/>
              <a:t>‹#›</a:t>
            </a:fld>
            <a:endParaRPr lang="en-US"/>
          </a:p>
        </p:txBody>
      </p:sp>
    </p:spTree>
    <p:extLst>
      <p:ext uri="{BB962C8B-B14F-4D97-AF65-F5344CB8AC3E}">
        <p14:creationId xmlns:p14="http://schemas.microsoft.com/office/powerpoint/2010/main" val="281994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E1803-4816-E441-AA50-A7AEC6C6D08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58F938F-97AB-5747-A534-CA578E4CC87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C9818F2-B7E4-504F-9246-2A62B7B6EA3C}"/>
              </a:ext>
            </a:extLst>
          </p:cNvPr>
          <p:cNvSpPr>
            <a:spLocks noGrp="1"/>
          </p:cNvSpPr>
          <p:nvPr>
            <p:ph type="dt" sz="half" idx="10"/>
          </p:nvPr>
        </p:nvSpPr>
        <p:spPr/>
        <p:txBody>
          <a:bodyPr/>
          <a:lstStyle/>
          <a:p>
            <a:fld id="{C7243684-70CC-4543-BE1E-C7B71CC37E2E}" type="datetimeFigureOut">
              <a:rPr lang="en-US" smtClean="0"/>
              <a:t>11/11/2019</a:t>
            </a:fld>
            <a:endParaRPr lang="en-US"/>
          </a:p>
        </p:txBody>
      </p:sp>
      <p:sp>
        <p:nvSpPr>
          <p:cNvPr id="5" name="Footer Placeholder 4">
            <a:extLst>
              <a:ext uri="{FF2B5EF4-FFF2-40B4-BE49-F238E27FC236}">
                <a16:creationId xmlns:a16="http://schemas.microsoft.com/office/drawing/2014/main" id="{982DE9EE-10D3-2B4B-AC0D-F085F893CC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639637-46E3-524B-978A-7ADE25F66F35}"/>
              </a:ext>
            </a:extLst>
          </p:cNvPr>
          <p:cNvSpPr>
            <a:spLocks noGrp="1"/>
          </p:cNvSpPr>
          <p:nvPr>
            <p:ph type="sldNum" sz="quarter" idx="12"/>
          </p:nvPr>
        </p:nvSpPr>
        <p:spPr/>
        <p:txBody>
          <a:bodyPr/>
          <a:lstStyle/>
          <a:p>
            <a:fld id="{20275A64-05E8-9441-9B0A-0B644C8173D1}" type="slidenum">
              <a:rPr lang="en-US" smtClean="0"/>
              <a:t>‹#›</a:t>
            </a:fld>
            <a:endParaRPr lang="en-US"/>
          </a:p>
        </p:txBody>
      </p:sp>
    </p:spTree>
    <p:extLst>
      <p:ext uri="{BB962C8B-B14F-4D97-AF65-F5344CB8AC3E}">
        <p14:creationId xmlns:p14="http://schemas.microsoft.com/office/powerpoint/2010/main" val="335164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F6B5BE-0E42-E446-9F65-FC5D7A4B6C0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5BAF8C3-BC9C-DA46-8FA3-FFF7BDFB807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8A74E4-8B49-784A-BDD7-93767F46DB48}"/>
              </a:ext>
            </a:extLst>
          </p:cNvPr>
          <p:cNvSpPr>
            <a:spLocks noGrp="1"/>
          </p:cNvSpPr>
          <p:nvPr>
            <p:ph type="dt" sz="half" idx="10"/>
          </p:nvPr>
        </p:nvSpPr>
        <p:spPr/>
        <p:txBody>
          <a:bodyPr/>
          <a:lstStyle/>
          <a:p>
            <a:fld id="{C7243684-70CC-4543-BE1E-C7B71CC37E2E}" type="datetimeFigureOut">
              <a:rPr lang="en-US" smtClean="0"/>
              <a:t>11/11/2019</a:t>
            </a:fld>
            <a:endParaRPr lang="en-US"/>
          </a:p>
        </p:txBody>
      </p:sp>
      <p:sp>
        <p:nvSpPr>
          <p:cNvPr id="5" name="Footer Placeholder 4">
            <a:extLst>
              <a:ext uri="{FF2B5EF4-FFF2-40B4-BE49-F238E27FC236}">
                <a16:creationId xmlns:a16="http://schemas.microsoft.com/office/drawing/2014/main" id="{DF0619B5-6608-2A45-9A68-8B2EBA186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DC32A1-050F-544F-895D-22DC00A27D69}"/>
              </a:ext>
            </a:extLst>
          </p:cNvPr>
          <p:cNvSpPr>
            <a:spLocks noGrp="1"/>
          </p:cNvSpPr>
          <p:nvPr>
            <p:ph type="sldNum" sz="quarter" idx="12"/>
          </p:nvPr>
        </p:nvSpPr>
        <p:spPr/>
        <p:txBody>
          <a:bodyPr/>
          <a:lstStyle/>
          <a:p>
            <a:fld id="{20275A64-05E8-9441-9B0A-0B644C8173D1}" type="slidenum">
              <a:rPr lang="en-US" smtClean="0"/>
              <a:t>‹#›</a:t>
            </a:fld>
            <a:endParaRPr lang="en-US"/>
          </a:p>
        </p:txBody>
      </p:sp>
    </p:spTree>
    <p:extLst>
      <p:ext uri="{BB962C8B-B14F-4D97-AF65-F5344CB8AC3E}">
        <p14:creationId xmlns:p14="http://schemas.microsoft.com/office/powerpoint/2010/main" val="376052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CEC26-7949-BD48-A85D-8C18749973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AE3F5B4-D107-3142-B69A-8E35B3BB58E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617C5D0-5E94-6E49-8609-938A1B0A3CEB}"/>
              </a:ext>
            </a:extLst>
          </p:cNvPr>
          <p:cNvSpPr>
            <a:spLocks noGrp="1"/>
          </p:cNvSpPr>
          <p:nvPr>
            <p:ph type="dt" sz="half" idx="10"/>
          </p:nvPr>
        </p:nvSpPr>
        <p:spPr/>
        <p:txBody>
          <a:bodyPr/>
          <a:lstStyle/>
          <a:p>
            <a:fld id="{C7243684-70CC-4543-BE1E-C7B71CC37E2E}" type="datetimeFigureOut">
              <a:rPr lang="en-US" smtClean="0"/>
              <a:t>11/11/2019</a:t>
            </a:fld>
            <a:endParaRPr lang="en-US"/>
          </a:p>
        </p:txBody>
      </p:sp>
      <p:sp>
        <p:nvSpPr>
          <p:cNvPr id="5" name="Footer Placeholder 4">
            <a:extLst>
              <a:ext uri="{FF2B5EF4-FFF2-40B4-BE49-F238E27FC236}">
                <a16:creationId xmlns:a16="http://schemas.microsoft.com/office/drawing/2014/main" id="{6D1DC72D-E3AE-6A4D-8759-A390E6036C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585D5-48CD-4C4A-A382-F7553861BAAC}"/>
              </a:ext>
            </a:extLst>
          </p:cNvPr>
          <p:cNvSpPr>
            <a:spLocks noGrp="1"/>
          </p:cNvSpPr>
          <p:nvPr>
            <p:ph type="sldNum" sz="quarter" idx="12"/>
          </p:nvPr>
        </p:nvSpPr>
        <p:spPr/>
        <p:txBody>
          <a:bodyPr/>
          <a:lstStyle/>
          <a:p>
            <a:fld id="{20275A64-05E8-9441-9B0A-0B644C8173D1}" type="slidenum">
              <a:rPr lang="en-US" smtClean="0"/>
              <a:t>‹#›</a:t>
            </a:fld>
            <a:endParaRPr lang="en-US"/>
          </a:p>
        </p:txBody>
      </p:sp>
    </p:spTree>
    <p:extLst>
      <p:ext uri="{BB962C8B-B14F-4D97-AF65-F5344CB8AC3E}">
        <p14:creationId xmlns:p14="http://schemas.microsoft.com/office/powerpoint/2010/main" val="181932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DB33F-AB5D-0B4A-BE3D-13E9DCD5EE9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B492E79-6A4D-6B47-911A-9A94A4F7FA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808E426-F6C1-604E-ADC6-8BDE396FB8B7}"/>
              </a:ext>
            </a:extLst>
          </p:cNvPr>
          <p:cNvSpPr>
            <a:spLocks noGrp="1"/>
          </p:cNvSpPr>
          <p:nvPr>
            <p:ph type="dt" sz="half" idx="10"/>
          </p:nvPr>
        </p:nvSpPr>
        <p:spPr/>
        <p:txBody>
          <a:bodyPr/>
          <a:lstStyle/>
          <a:p>
            <a:fld id="{C7243684-70CC-4543-BE1E-C7B71CC37E2E}" type="datetimeFigureOut">
              <a:rPr lang="en-US" smtClean="0"/>
              <a:t>11/11/2019</a:t>
            </a:fld>
            <a:endParaRPr lang="en-US"/>
          </a:p>
        </p:txBody>
      </p:sp>
      <p:sp>
        <p:nvSpPr>
          <p:cNvPr id="5" name="Footer Placeholder 4">
            <a:extLst>
              <a:ext uri="{FF2B5EF4-FFF2-40B4-BE49-F238E27FC236}">
                <a16:creationId xmlns:a16="http://schemas.microsoft.com/office/drawing/2014/main" id="{F4196817-63CD-1E46-ADE4-1488D2EBC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51D03C-14B4-8E4D-8544-C03B695C6914}"/>
              </a:ext>
            </a:extLst>
          </p:cNvPr>
          <p:cNvSpPr>
            <a:spLocks noGrp="1"/>
          </p:cNvSpPr>
          <p:nvPr>
            <p:ph type="sldNum" sz="quarter" idx="12"/>
          </p:nvPr>
        </p:nvSpPr>
        <p:spPr/>
        <p:txBody>
          <a:bodyPr/>
          <a:lstStyle/>
          <a:p>
            <a:fld id="{20275A64-05E8-9441-9B0A-0B644C8173D1}" type="slidenum">
              <a:rPr lang="en-US" smtClean="0"/>
              <a:t>‹#›</a:t>
            </a:fld>
            <a:endParaRPr lang="en-US"/>
          </a:p>
        </p:txBody>
      </p:sp>
    </p:spTree>
    <p:extLst>
      <p:ext uri="{BB962C8B-B14F-4D97-AF65-F5344CB8AC3E}">
        <p14:creationId xmlns:p14="http://schemas.microsoft.com/office/powerpoint/2010/main" val="62789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909E2-8DA9-4A49-AAB6-A6087421094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2880F76-0587-2246-8063-1395A1C0352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5FB5B88-E676-104F-9F14-AEBCC7E52C0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BB2B5B8-A1FC-4749-BED7-060CB805D33D}"/>
              </a:ext>
            </a:extLst>
          </p:cNvPr>
          <p:cNvSpPr>
            <a:spLocks noGrp="1"/>
          </p:cNvSpPr>
          <p:nvPr>
            <p:ph type="dt" sz="half" idx="10"/>
          </p:nvPr>
        </p:nvSpPr>
        <p:spPr/>
        <p:txBody>
          <a:bodyPr/>
          <a:lstStyle/>
          <a:p>
            <a:fld id="{C7243684-70CC-4543-BE1E-C7B71CC37E2E}" type="datetimeFigureOut">
              <a:rPr lang="en-US" smtClean="0"/>
              <a:t>11/11/2019</a:t>
            </a:fld>
            <a:endParaRPr lang="en-US"/>
          </a:p>
        </p:txBody>
      </p:sp>
      <p:sp>
        <p:nvSpPr>
          <p:cNvPr id="6" name="Footer Placeholder 5">
            <a:extLst>
              <a:ext uri="{FF2B5EF4-FFF2-40B4-BE49-F238E27FC236}">
                <a16:creationId xmlns:a16="http://schemas.microsoft.com/office/drawing/2014/main" id="{D053DE29-756B-EF46-8DCE-34673BC0D8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D8DDB0-2D88-2C44-A456-9F9F7596D955}"/>
              </a:ext>
            </a:extLst>
          </p:cNvPr>
          <p:cNvSpPr>
            <a:spLocks noGrp="1"/>
          </p:cNvSpPr>
          <p:nvPr>
            <p:ph type="sldNum" sz="quarter" idx="12"/>
          </p:nvPr>
        </p:nvSpPr>
        <p:spPr/>
        <p:txBody>
          <a:bodyPr/>
          <a:lstStyle/>
          <a:p>
            <a:fld id="{20275A64-05E8-9441-9B0A-0B644C8173D1}" type="slidenum">
              <a:rPr lang="en-US" smtClean="0"/>
              <a:t>‹#›</a:t>
            </a:fld>
            <a:endParaRPr lang="en-US"/>
          </a:p>
        </p:txBody>
      </p:sp>
    </p:spTree>
    <p:extLst>
      <p:ext uri="{BB962C8B-B14F-4D97-AF65-F5344CB8AC3E}">
        <p14:creationId xmlns:p14="http://schemas.microsoft.com/office/powerpoint/2010/main" val="2636940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0B534-8C4E-3E4B-A097-73473ABDC44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76E8E2F-2D01-264F-82BF-4B19A3AECB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348E9F2-7C1D-3548-8536-4E93EA617D2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B6721AD-2262-4142-B980-A907DB0B77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55BA659-CBB4-4848-87EB-169702CFA9C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9E3466E-A742-E241-9E17-E5F2902D3D2F}"/>
              </a:ext>
            </a:extLst>
          </p:cNvPr>
          <p:cNvSpPr>
            <a:spLocks noGrp="1"/>
          </p:cNvSpPr>
          <p:nvPr>
            <p:ph type="dt" sz="half" idx="10"/>
          </p:nvPr>
        </p:nvSpPr>
        <p:spPr/>
        <p:txBody>
          <a:bodyPr/>
          <a:lstStyle/>
          <a:p>
            <a:fld id="{C7243684-70CC-4543-BE1E-C7B71CC37E2E}" type="datetimeFigureOut">
              <a:rPr lang="en-US" smtClean="0"/>
              <a:t>11/11/2019</a:t>
            </a:fld>
            <a:endParaRPr lang="en-US"/>
          </a:p>
        </p:txBody>
      </p:sp>
      <p:sp>
        <p:nvSpPr>
          <p:cNvPr id="8" name="Footer Placeholder 7">
            <a:extLst>
              <a:ext uri="{FF2B5EF4-FFF2-40B4-BE49-F238E27FC236}">
                <a16:creationId xmlns:a16="http://schemas.microsoft.com/office/drawing/2014/main" id="{4463D8D4-8A90-EB4E-AB97-434E19C0E7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0904A6-5B9D-4E46-A50F-314562428425}"/>
              </a:ext>
            </a:extLst>
          </p:cNvPr>
          <p:cNvSpPr>
            <a:spLocks noGrp="1"/>
          </p:cNvSpPr>
          <p:nvPr>
            <p:ph type="sldNum" sz="quarter" idx="12"/>
          </p:nvPr>
        </p:nvSpPr>
        <p:spPr/>
        <p:txBody>
          <a:bodyPr/>
          <a:lstStyle/>
          <a:p>
            <a:fld id="{20275A64-05E8-9441-9B0A-0B644C8173D1}" type="slidenum">
              <a:rPr lang="en-US" smtClean="0"/>
              <a:t>‹#›</a:t>
            </a:fld>
            <a:endParaRPr lang="en-US"/>
          </a:p>
        </p:txBody>
      </p:sp>
    </p:spTree>
    <p:extLst>
      <p:ext uri="{BB962C8B-B14F-4D97-AF65-F5344CB8AC3E}">
        <p14:creationId xmlns:p14="http://schemas.microsoft.com/office/powerpoint/2010/main" val="282388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C8510-D2D6-4E4A-B9C0-5797826D071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F2B05FA-363F-5648-962D-7E1B83D2ABDC}"/>
              </a:ext>
            </a:extLst>
          </p:cNvPr>
          <p:cNvSpPr>
            <a:spLocks noGrp="1"/>
          </p:cNvSpPr>
          <p:nvPr>
            <p:ph type="dt" sz="half" idx="10"/>
          </p:nvPr>
        </p:nvSpPr>
        <p:spPr/>
        <p:txBody>
          <a:bodyPr/>
          <a:lstStyle/>
          <a:p>
            <a:fld id="{C7243684-70CC-4543-BE1E-C7B71CC37E2E}" type="datetimeFigureOut">
              <a:rPr lang="en-US" smtClean="0"/>
              <a:t>11/11/2019</a:t>
            </a:fld>
            <a:endParaRPr lang="en-US"/>
          </a:p>
        </p:txBody>
      </p:sp>
      <p:sp>
        <p:nvSpPr>
          <p:cNvPr id="4" name="Footer Placeholder 3">
            <a:extLst>
              <a:ext uri="{FF2B5EF4-FFF2-40B4-BE49-F238E27FC236}">
                <a16:creationId xmlns:a16="http://schemas.microsoft.com/office/drawing/2014/main" id="{A3EBD014-E104-FC48-B471-68A8655FF7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967F9C-F522-294F-889D-2F213697C632}"/>
              </a:ext>
            </a:extLst>
          </p:cNvPr>
          <p:cNvSpPr>
            <a:spLocks noGrp="1"/>
          </p:cNvSpPr>
          <p:nvPr>
            <p:ph type="sldNum" sz="quarter" idx="12"/>
          </p:nvPr>
        </p:nvSpPr>
        <p:spPr/>
        <p:txBody>
          <a:bodyPr/>
          <a:lstStyle/>
          <a:p>
            <a:fld id="{20275A64-05E8-9441-9B0A-0B644C8173D1}" type="slidenum">
              <a:rPr lang="en-US" smtClean="0"/>
              <a:t>‹#›</a:t>
            </a:fld>
            <a:endParaRPr lang="en-US"/>
          </a:p>
        </p:txBody>
      </p:sp>
    </p:spTree>
    <p:extLst>
      <p:ext uri="{BB962C8B-B14F-4D97-AF65-F5344CB8AC3E}">
        <p14:creationId xmlns:p14="http://schemas.microsoft.com/office/powerpoint/2010/main" val="3328811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EB0C80-C281-7B42-8EBA-44C66DE1431F}"/>
              </a:ext>
            </a:extLst>
          </p:cNvPr>
          <p:cNvSpPr>
            <a:spLocks noGrp="1"/>
          </p:cNvSpPr>
          <p:nvPr>
            <p:ph type="dt" sz="half" idx="10"/>
          </p:nvPr>
        </p:nvSpPr>
        <p:spPr/>
        <p:txBody>
          <a:bodyPr/>
          <a:lstStyle/>
          <a:p>
            <a:fld id="{C7243684-70CC-4543-BE1E-C7B71CC37E2E}" type="datetimeFigureOut">
              <a:rPr lang="en-US" smtClean="0"/>
              <a:t>11/11/2019</a:t>
            </a:fld>
            <a:endParaRPr lang="en-US"/>
          </a:p>
        </p:txBody>
      </p:sp>
      <p:sp>
        <p:nvSpPr>
          <p:cNvPr id="3" name="Footer Placeholder 2">
            <a:extLst>
              <a:ext uri="{FF2B5EF4-FFF2-40B4-BE49-F238E27FC236}">
                <a16:creationId xmlns:a16="http://schemas.microsoft.com/office/drawing/2014/main" id="{94A91CC5-C4BC-CE44-8FC1-F187959434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9434CF-4629-1E43-B59F-63380D2E7672}"/>
              </a:ext>
            </a:extLst>
          </p:cNvPr>
          <p:cNvSpPr>
            <a:spLocks noGrp="1"/>
          </p:cNvSpPr>
          <p:nvPr>
            <p:ph type="sldNum" sz="quarter" idx="12"/>
          </p:nvPr>
        </p:nvSpPr>
        <p:spPr/>
        <p:txBody>
          <a:bodyPr/>
          <a:lstStyle/>
          <a:p>
            <a:fld id="{20275A64-05E8-9441-9B0A-0B644C8173D1}" type="slidenum">
              <a:rPr lang="en-US" smtClean="0"/>
              <a:t>‹#›</a:t>
            </a:fld>
            <a:endParaRPr lang="en-US"/>
          </a:p>
        </p:txBody>
      </p:sp>
    </p:spTree>
    <p:extLst>
      <p:ext uri="{BB962C8B-B14F-4D97-AF65-F5344CB8AC3E}">
        <p14:creationId xmlns:p14="http://schemas.microsoft.com/office/powerpoint/2010/main" val="2037240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9392A-C731-7843-A1F9-82C2290A039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7754545-3DA5-2142-98B7-E991F310DB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6F80492-7925-7340-99A6-A5DB7DA08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AB6CE37-EAAE-C147-9C71-9D06D01130C2}"/>
              </a:ext>
            </a:extLst>
          </p:cNvPr>
          <p:cNvSpPr>
            <a:spLocks noGrp="1"/>
          </p:cNvSpPr>
          <p:nvPr>
            <p:ph type="dt" sz="half" idx="10"/>
          </p:nvPr>
        </p:nvSpPr>
        <p:spPr/>
        <p:txBody>
          <a:bodyPr/>
          <a:lstStyle/>
          <a:p>
            <a:fld id="{C7243684-70CC-4543-BE1E-C7B71CC37E2E}" type="datetimeFigureOut">
              <a:rPr lang="en-US" smtClean="0"/>
              <a:t>11/11/2019</a:t>
            </a:fld>
            <a:endParaRPr lang="en-US"/>
          </a:p>
        </p:txBody>
      </p:sp>
      <p:sp>
        <p:nvSpPr>
          <p:cNvPr id="6" name="Footer Placeholder 5">
            <a:extLst>
              <a:ext uri="{FF2B5EF4-FFF2-40B4-BE49-F238E27FC236}">
                <a16:creationId xmlns:a16="http://schemas.microsoft.com/office/drawing/2014/main" id="{B64D1C9E-6764-884C-9DAB-D30A44556F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B23B29-1AE1-5D4A-9C48-EFD9255AC526}"/>
              </a:ext>
            </a:extLst>
          </p:cNvPr>
          <p:cNvSpPr>
            <a:spLocks noGrp="1"/>
          </p:cNvSpPr>
          <p:nvPr>
            <p:ph type="sldNum" sz="quarter" idx="12"/>
          </p:nvPr>
        </p:nvSpPr>
        <p:spPr/>
        <p:txBody>
          <a:bodyPr/>
          <a:lstStyle/>
          <a:p>
            <a:fld id="{20275A64-05E8-9441-9B0A-0B644C8173D1}" type="slidenum">
              <a:rPr lang="en-US" smtClean="0"/>
              <a:t>‹#›</a:t>
            </a:fld>
            <a:endParaRPr lang="en-US"/>
          </a:p>
        </p:txBody>
      </p:sp>
    </p:spTree>
    <p:extLst>
      <p:ext uri="{BB962C8B-B14F-4D97-AF65-F5344CB8AC3E}">
        <p14:creationId xmlns:p14="http://schemas.microsoft.com/office/powerpoint/2010/main" val="2911516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C3B54-75FF-C545-9DF5-F0967F4967E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8B4EB19-B2CD-F14B-B49B-C69D4E09D6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87045E-360F-3541-9B2B-9B1A184F2B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BA64C57-537E-C843-BB0C-AB467A1D8DCB}"/>
              </a:ext>
            </a:extLst>
          </p:cNvPr>
          <p:cNvSpPr>
            <a:spLocks noGrp="1"/>
          </p:cNvSpPr>
          <p:nvPr>
            <p:ph type="dt" sz="half" idx="10"/>
          </p:nvPr>
        </p:nvSpPr>
        <p:spPr/>
        <p:txBody>
          <a:bodyPr/>
          <a:lstStyle/>
          <a:p>
            <a:fld id="{C7243684-70CC-4543-BE1E-C7B71CC37E2E}" type="datetimeFigureOut">
              <a:rPr lang="en-US" smtClean="0"/>
              <a:t>11/11/2019</a:t>
            </a:fld>
            <a:endParaRPr lang="en-US"/>
          </a:p>
        </p:txBody>
      </p:sp>
      <p:sp>
        <p:nvSpPr>
          <p:cNvPr id="6" name="Footer Placeholder 5">
            <a:extLst>
              <a:ext uri="{FF2B5EF4-FFF2-40B4-BE49-F238E27FC236}">
                <a16:creationId xmlns:a16="http://schemas.microsoft.com/office/drawing/2014/main" id="{2215E1C2-58C8-154D-8A6C-1EFD973F4F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21191B-0C56-1041-AEEB-B333F8388543}"/>
              </a:ext>
            </a:extLst>
          </p:cNvPr>
          <p:cNvSpPr>
            <a:spLocks noGrp="1"/>
          </p:cNvSpPr>
          <p:nvPr>
            <p:ph type="sldNum" sz="quarter" idx="12"/>
          </p:nvPr>
        </p:nvSpPr>
        <p:spPr/>
        <p:txBody>
          <a:bodyPr/>
          <a:lstStyle/>
          <a:p>
            <a:fld id="{20275A64-05E8-9441-9B0A-0B644C8173D1}" type="slidenum">
              <a:rPr lang="en-US" smtClean="0"/>
              <a:t>‹#›</a:t>
            </a:fld>
            <a:endParaRPr lang="en-US"/>
          </a:p>
        </p:txBody>
      </p:sp>
    </p:spTree>
    <p:extLst>
      <p:ext uri="{BB962C8B-B14F-4D97-AF65-F5344CB8AC3E}">
        <p14:creationId xmlns:p14="http://schemas.microsoft.com/office/powerpoint/2010/main" val="2784634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F63801-4AE1-5C42-BD65-940CFE6134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FAFDEE6-335A-5D4D-A075-794BA84892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7D14D0-FB25-F544-92EA-1FD6039AD6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43684-70CC-4543-BE1E-C7B71CC37E2E}" type="datetimeFigureOut">
              <a:rPr lang="en-US" smtClean="0"/>
              <a:t>11/11/2019</a:t>
            </a:fld>
            <a:endParaRPr lang="en-US"/>
          </a:p>
        </p:txBody>
      </p:sp>
      <p:sp>
        <p:nvSpPr>
          <p:cNvPr id="5" name="Footer Placeholder 4">
            <a:extLst>
              <a:ext uri="{FF2B5EF4-FFF2-40B4-BE49-F238E27FC236}">
                <a16:creationId xmlns:a16="http://schemas.microsoft.com/office/drawing/2014/main" id="{9A52E402-B4F3-ED43-B88F-49ECCF281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D31A8F-0F39-E946-AC4E-A67CC5F3E0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75A64-05E8-9441-9B0A-0B644C8173D1}" type="slidenum">
              <a:rPr lang="en-US" smtClean="0"/>
              <a:t>‹#›</a:t>
            </a:fld>
            <a:endParaRPr lang="en-US"/>
          </a:p>
        </p:txBody>
      </p:sp>
    </p:spTree>
    <p:extLst>
      <p:ext uri="{BB962C8B-B14F-4D97-AF65-F5344CB8AC3E}">
        <p14:creationId xmlns:p14="http://schemas.microsoft.com/office/powerpoint/2010/main" val="3669674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94DC-D84E-C34E-8D74-B6B429C57D57}"/>
              </a:ext>
            </a:extLst>
          </p:cNvPr>
          <p:cNvSpPr>
            <a:spLocks noGrp="1"/>
          </p:cNvSpPr>
          <p:nvPr>
            <p:ph type="ctrTitle"/>
          </p:nvPr>
        </p:nvSpPr>
        <p:spPr/>
        <p:txBody>
          <a:bodyPr/>
          <a:lstStyle/>
          <a:p>
            <a:r>
              <a:rPr lang="en-US" dirty="0"/>
              <a:t>Accessibility</a:t>
            </a:r>
          </a:p>
        </p:txBody>
      </p:sp>
      <p:sp>
        <p:nvSpPr>
          <p:cNvPr id="3" name="Subtitle 2">
            <a:extLst>
              <a:ext uri="{FF2B5EF4-FFF2-40B4-BE49-F238E27FC236}">
                <a16:creationId xmlns:a16="http://schemas.microsoft.com/office/drawing/2014/main" id="{66025BFE-4ACE-B24D-85F5-2732F121F1C0}"/>
              </a:ext>
            </a:extLst>
          </p:cNvPr>
          <p:cNvSpPr>
            <a:spLocks noGrp="1"/>
          </p:cNvSpPr>
          <p:nvPr>
            <p:ph type="subTitle" idx="1"/>
          </p:nvPr>
        </p:nvSpPr>
        <p:spPr/>
        <p:txBody>
          <a:bodyPr/>
          <a:lstStyle/>
          <a:p>
            <a:r>
              <a:rPr lang="en-US" dirty="0"/>
              <a:t>And why it matters</a:t>
            </a:r>
          </a:p>
          <a:p>
            <a:r>
              <a:rPr lang="en-US"/>
              <a:t>to everyone.</a:t>
            </a:r>
            <a:endParaRPr lang="en-US" dirty="0"/>
          </a:p>
        </p:txBody>
      </p:sp>
    </p:spTree>
    <p:extLst>
      <p:ext uri="{BB962C8B-B14F-4D97-AF65-F5344CB8AC3E}">
        <p14:creationId xmlns:p14="http://schemas.microsoft.com/office/powerpoint/2010/main" val="303087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A81DA-CE28-6541-A9C8-24E1B887C697}"/>
              </a:ext>
            </a:extLst>
          </p:cNvPr>
          <p:cNvSpPr>
            <a:spLocks noGrp="1"/>
          </p:cNvSpPr>
          <p:nvPr>
            <p:ph type="title"/>
          </p:nvPr>
        </p:nvSpPr>
        <p:spPr/>
        <p:txBody>
          <a:bodyPr/>
          <a:lstStyle/>
          <a:p>
            <a:r>
              <a:rPr lang="en-US" dirty="0"/>
              <a:t>What is the alt text here?</a:t>
            </a:r>
          </a:p>
        </p:txBody>
      </p:sp>
      <p:pic>
        <p:nvPicPr>
          <p:cNvPr id="6" name="Content Placeholder 5">
            <a:extLst>
              <a:ext uri="{FF2B5EF4-FFF2-40B4-BE49-F238E27FC236}">
                <a16:creationId xmlns:a16="http://schemas.microsoft.com/office/drawing/2014/main" id="{5E7542BD-FC37-A140-A3BA-487099C1EF60}"/>
              </a:ext>
            </a:extLst>
          </p:cNvPr>
          <p:cNvPicPr>
            <a:picLocks noGrp="1" noChangeAspect="1"/>
          </p:cNvPicPr>
          <p:nvPr>
            <p:ph sz="half" idx="1"/>
          </p:nvPr>
        </p:nvPicPr>
        <p:blipFill>
          <a:blip r:embed="rId3"/>
          <a:stretch>
            <a:fillRect/>
          </a:stretch>
        </p:blipFill>
        <p:spPr>
          <a:xfrm>
            <a:off x="1154996" y="1825625"/>
            <a:ext cx="4548008" cy="4351338"/>
          </a:xfrm>
        </p:spPr>
      </p:pic>
      <p:sp>
        <p:nvSpPr>
          <p:cNvPr id="4" name="Content Placeholder 3">
            <a:extLst>
              <a:ext uri="{FF2B5EF4-FFF2-40B4-BE49-F238E27FC236}">
                <a16:creationId xmlns:a16="http://schemas.microsoft.com/office/drawing/2014/main" id="{EBD4EC36-0502-B44A-9646-40E5F35F902A}"/>
              </a:ext>
            </a:extLst>
          </p:cNvPr>
          <p:cNvSpPr>
            <a:spLocks noGrp="1"/>
          </p:cNvSpPr>
          <p:nvPr>
            <p:ph sz="half" idx="2"/>
          </p:nvPr>
        </p:nvSpPr>
        <p:spPr/>
        <p:txBody>
          <a:bodyPr/>
          <a:lstStyle/>
          <a:p>
            <a:r>
              <a:rPr lang="en-US" dirty="0"/>
              <a:t>For an open day</a:t>
            </a:r>
          </a:p>
          <a:p>
            <a:r>
              <a:rPr lang="en-US" dirty="0"/>
              <a:t>For student ambassador recruitment</a:t>
            </a:r>
          </a:p>
          <a:p>
            <a:r>
              <a:rPr lang="en-US" dirty="0"/>
              <a:t>General university course page</a:t>
            </a:r>
          </a:p>
        </p:txBody>
      </p:sp>
    </p:spTree>
    <p:extLst>
      <p:ext uri="{BB962C8B-B14F-4D97-AF65-F5344CB8AC3E}">
        <p14:creationId xmlns:p14="http://schemas.microsoft.com/office/powerpoint/2010/main" val="3939237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53ED5-D3B6-A94A-B94D-BB31CA1FAD49}"/>
              </a:ext>
            </a:extLst>
          </p:cNvPr>
          <p:cNvSpPr>
            <a:spLocks noGrp="1"/>
          </p:cNvSpPr>
          <p:nvPr>
            <p:ph type="title"/>
          </p:nvPr>
        </p:nvSpPr>
        <p:spPr/>
        <p:txBody>
          <a:bodyPr/>
          <a:lstStyle/>
          <a:p>
            <a:r>
              <a:rPr lang="en-US" dirty="0"/>
              <a:t>Link text and link titles</a:t>
            </a:r>
          </a:p>
        </p:txBody>
      </p:sp>
      <p:sp>
        <p:nvSpPr>
          <p:cNvPr id="3" name="Content Placeholder 2">
            <a:extLst>
              <a:ext uri="{FF2B5EF4-FFF2-40B4-BE49-F238E27FC236}">
                <a16:creationId xmlns:a16="http://schemas.microsoft.com/office/drawing/2014/main" id="{BD6C517E-F995-524B-8565-1A083EEDB993}"/>
              </a:ext>
            </a:extLst>
          </p:cNvPr>
          <p:cNvSpPr>
            <a:spLocks noGrp="1"/>
          </p:cNvSpPr>
          <p:nvPr>
            <p:ph idx="1"/>
          </p:nvPr>
        </p:nvSpPr>
        <p:spPr/>
        <p:txBody>
          <a:bodyPr/>
          <a:lstStyle/>
          <a:p>
            <a:r>
              <a:rPr lang="en-US" dirty="0"/>
              <a:t>What is link text?</a:t>
            </a:r>
          </a:p>
          <a:p>
            <a:r>
              <a:rPr lang="en-US" dirty="0"/>
              <a:t>What is a link title?</a:t>
            </a:r>
          </a:p>
          <a:p>
            <a:r>
              <a:rPr lang="en-US" dirty="0"/>
              <a:t>What can we do to make it better?</a:t>
            </a:r>
          </a:p>
          <a:p>
            <a:pPr marL="0" indent="0">
              <a:buNone/>
            </a:pPr>
            <a:endParaRPr lang="en-US" dirty="0"/>
          </a:p>
        </p:txBody>
      </p:sp>
    </p:spTree>
    <p:extLst>
      <p:ext uri="{BB962C8B-B14F-4D97-AF65-F5344CB8AC3E}">
        <p14:creationId xmlns:p14="http://schemas.microsoft.com/office/powerpoint/2010/main" val="3107012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7F110-7E07-7543-81B6-888FDE1DF2E2}"/>
              </a:ext>
            </a:extLst>
          </p:cNvPr>
          <p:cNvSpPr>
            <a:spLocks noGrp="1"/>
          </p:cNvSpPr>
          <p:nvPr>
            <p:ph type="title"/>
          </p:nvPr>
        </p:nvSpPr>
        <p:spPr/>
        <p:txBody>
          <a:bodyPr/>
          <a:lstStyle/>
          <a:p>
            <a:r>
              <a:rPr lang="en-US" dirty="0"/>
              <a:t>Link text should be…</a:t>
            </a:r>
          </a:p>
        </p:txBody>
      </p:sp>
      <p:sp>
        <p:nvSpPr>
          <p:cNvPr id="3" name="Content Placeholder 2">
            <a:extLst>
              <a:ext uri="{FF2B5EF4-FFF2-40B4-BE49-F238E27FC236}">
                <a16:creationId xmlns:a16="http://schemas.microsoft.com/office/drawing/2014/main" id="{74B30E6D-E34A-5749-8956-4E045B53CF92}"/>
              </a:ext>
            </a:extLst>
          </p:cNvPr>
          <p:cNvSpPr>
            <a:spLocks noGrp="1"/>
          </p:cNvSpPr>
          <p:nvPr>
            <p:ph idx="1"/>
          </p:nvPr>
        </p:nvSpPr>
        <p:spPr/>
        <p:txBody>
          <a:bodyPr/>
          <a:lstStyle/>
          <a:p>
            <a:r>
              <a:rPr lang="en-US" dirty="0"/>
              <a:t>Descriptive – Never use click here.</a:t>
            </a:r>
          </a:p>
          <a:p>
            <a:r>
              <a:rPr lang="en-US" dirty="0"/>
              <a:t>Do not use the same link text on a page with different destinations</a:t>
            </a:r>
          </a:p>
          <a:p>
            <a:r>
              <a:rPr lang="en-US" dirty="0"/>
              <a:t>Do not use same destination with multiple links on a page</a:t>
            </a:r>
          </a:p>
          <a:p>
            <a:r>
              <a:rPr lang="en-US" dirty="0"/>
              <a:t>Do not use too many links on a page if possible</a:t>
            </a:r>
          </a:p>
          <a:p>
            <a:r>
              <a:rPr lang="en-US" dirty="0"/>
              <a:t>Do not make the link text too short</a:t>
            </a:r>
          </a:p>
        </p:txBody>
      </p:sp>
    </p:spTree>
    <p:extLst>
      <p:ext uri="{BB962C8B-B14F-4D97-AF65-F5344CB8AC3E}">
        <p14:creationId xmlns:p14="http://schemas.microsoft.com/office/powerpoint/2010/main" val="1236321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D3C6-B58B-D947-B8DE-85C8F9BDF5BD}"/>
              </a:ext>
            </a:extLst>
          </p:cNvPr>
          <p:cNvSpPr>
            <a:spLocks noGrp="1"/>
          </p:cNvSpPr>
          <p:nvPr>
            <p:ph type="title"/>
          </p:nvPr>
        </p:nvSpPr>
        <p:spPr/>
        <p:txBody>
          <a:bodyPr/>
          <a:lstStyle/>
          <a:p>
            <a:r>
              <a:rPr lang="en-US" dirty="0"/>
              <a:t>Headers and the proper use of structure</a:t>
            </a:r>
          </a:p>
        </p:txBody>
      </p:sp>
      <p:sp>
        <p:nvSpPr>
          <p:cNvPr id="3" name="Content Placeholder 2">
            <a:extLst>
              <a:ext uri="{FF2B5EF4-FFF2-40B4-BE49-F238E27FC236}">
                <a16:creationId xmlns:a16="http://schemas.microsoft.com/office/drawing/2014/main" id="{35C44637-AD65-FC42-A81E-B8ACA1A1B68F}"/>
              </a:ext>
            </a:extLst>
          </p:cNvPr>
          <p:cNvSpPr>
            <a:spLocks noGrp="1"/>
          </p:cNvSpPr>
          <p:nvPr>
            <p:ph idx="1"/>
          </p:nvPr>
        </p:nvSpPr>
        <p:spPr/>
        <p:txBody>
          <a:bodyPr/>
          <a:lstStyle/>
          <a:p>
            <a:r>
              <a:rPr lang="en-US" dirty="0"/>
              <a:t>Why do we use headers?</a:t>
            </a:r>
          </a:p>
          <a:p>
            <a:r>
              <a:rPr lang="en-US" dirty="0"/>
              <a:t>Headers come in different sizes (H1, H2, H3 </a:t>
            </a:r>
            <a:r>
              <a:rPr lang="en-US" dirty="0" err="1"/>
              <a:t>etc</a:t>
            </a:r>
            <a:r>
              <a:rPr lang="en-US" dirty="0"/>
              <a:t>)</a:t>
            </a:r>
          </a:p>
          <a:p>
            <a:r>
              <a:rPr lang="en-US" dirty="0"/>
              <a:t>These should be used sequentially and not skipped</a:t>
            </a:r>
          </a:p>
          <a:p>
            <a:r>
              <a:rPr lang="en-US" dirty="0"/>
              <a:t>Bold is not a header!</a:t>
            </a:r>
          </a:p>
          <a:p>
            <a:pPr lvl="1"/>
            <a:r>
              <a:rPr lang="en-US" dirty="0"/>
              <a:t>Bold has no impact on a page save</a:t>
            </a:r>
            <a:r>
              <a:rPr lang="en-US" b="1" dirty="0"/>
              <a:t> </a:t>
            </a:r>
            <a:r>
              <a:rPr lang="en-US" dirty="0"/>
              <a:t>to </a:t>
            </a:r>
            <a:r>
              <a:rPr lang="en-US" b="1" dirty="0"/>
              <a:t>distract</a:t>
            </a:r>
            <a:r>
              <a:rPr lang="en-US" dirty="0"/>
              <a:t> the eye</a:t>
            </a:r>
          </a:p>
          <a:p>
            <a:r>
              <a:rPr lang="en-US" dirty="0"/>
              <a:t>The CMS has styling options to reduce the amount of space</a:t>
            </a:r>
          </a:p>
          <a:p>
            <a:endParaRPr lang="en-US" dirty="0"/>
          </a:p>
        </p:txBody>
      </p:sp>
    </p:spTree>
    <p:extLst>
      <p:ext uri="{BB962C8B-B14F-4D97-AF65-F5344CB8AC3E}">
        <p14:creationId xmlns:p14="http://schemas.microsoft.com/office/powerpoint/2010/main" val="2691940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AE124-E7C1-1144-96DF-22C490F6A3DB}"/>
              </a:ext>
            </a:extLst>
          </p:cNvPr>
          <p:cNvSpPr>
            <a:spLocks noGrp="1"/>
          </p:cNvSpPr>
          <p:nvPr>
            <p:ph type="title"/>
          </p:nvPr>
        </p:nvSpPr>
        <p:spPr/>
        <p:txBody>
          <a:bodyPr/>
          <a:lstStyle/>
          <a:p>
            <a:r>
              <a:rPr lang="en-US" dirty="0"/>
              <a:t>Tables</a:t>
            </a:r>
          </a:p>
        </p:txBody>
      </p:sp>
      <p:sp>
        <p:nvSpPr>
          <p:cNvPr id="3" name="Content Placeholder 2">
            <a:extLst>
              <a:ext uri="{FF2B5EF4-FFF2-40B4-BE49-F238E27FC236}">
                <a16:creationId xmlns:a16="http://schemas.microsoft.com/office/drawing/2014/main" id="{6DD0A1F7-CDB9-3B4E-8AE3-2B756A6069A1}"/>
              </a:ext>
            </a:extLst>
          </p:cNvPr>
          <p:cNvSpPr>
            <a:spLocks noGrp="1"/>
          </p:cNvSpPr>
          <p:nvPr>
            <p:ph idx="1"/>
          </p:nvPr>
        </p:nvSpPr>
        <p:spPr/>
        <p:txBody>
          <a:bodyPr/>
          <a:lstStyle/>
          <a:p>
            <a:r>
              <a:rPr lang="en-US" dirty="0"/>
              <a:t>Do you need a table?</a:t>
            </a:r>
          </a:p>
          <a:p>
            <a:r>
              <a:rPr lang="en-US" dirty="0"/>
              <a:t>If yes…</a:t>
            </a:r>
          </a:p>
          <a:p>
            <a:pPr lvl="1"/>
            <a:r>
              <a:rPr lang="en-US" dirty="0"/>
              <a:t>Captions and why we use them</a:t>
            </a:r>
          </a:p>
          <a:p>
            <a:pPr lvl="1"/>
            <a:r>
              <a:rPr lang="en-US" dirty="0"/>
              <a:t>Row and column headers – do not use bold</a:t>
            </a:r>
          </a:p>
          <a:p>
            <a:pPr lvl="1"/>
            <a:r>
              <a:rPr lang="en-US" dirty="0"/>
              <a:t>Do not merge or split cells  </a:t>
            </a:r>
          </a:p>
          <a:p>
            <a:pPr lvl="1"/>
            <a:r>
              <a:rPr lang="en-US" dirty="0"/>
              <a:t>Consider making complex tables multiple tables, if possible</a:t>
            </a:r>
          </a:p>
        </p:txBody>
      </p:sp>
    </p:spTree>
    <p:extLst>
      <p:ext uri="{BB962C8B-B14F-4D97-AF65-F5344CB8AC3E}">
        <p14:creationId xmlns:p14="http://schemas.microsoft.com/office/powerpoint/2010/main" val="1126554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F07DC-F7D3-B54C-8AD7-584EEF4F722F}"/>
              </a:ext>
            </a:extLst>
          </p:cNvPr>
          <p:cNvSpPr>
            <a:spLocks noGrp="1"/>
          </p:cNvSpPr>
          <p:nvPr>
            <p:ph type="title"/>
          </p:nvPr>
        </p:nvSpPr>
        <p:spPr/>
        <p:txBody>
          <a:bodyPr/>
          <a:lstStyle/>
          <a:p>
            <a:r>
              <a:rPr lang="en-US" dirty="0"/>
              <a:t>CAPITALS</a:t>
            </a:r>
          </a:p>
        </p:txBody>
      </p:sp>
      <p:sp>
        <p:nvSpPr>
          <p:cNvPr id="3" name="Content Placeholder 2">
            <a:extLst>
              <a:ext uri="{FF2B5EF4-FFF2-40B4-BE49-F238E27FC236}">
                <a16:creationId xmlns:a16="http://schemas.microsoft.com/office/drawing/2014/main" id="{AE85FB54-82E9-9643-A7D0-49B88C036F24}"/>
              </a:ext>
            </a:extLst>
          </p:cNvPr>
          <p:cNvSpPr>
            <a:spLocks noGrp="1"/>
          </p:cNvSpPr>
          <p:nvPr>
            <p:ph idx="1"/>
          </p:nvPr>
        </p:nvSpPr>
        <p:spPr/>
        <p:txBody>
          <a:bodyPr/>
          <a:lstStyle/>
          <a:p>
            <a:r>
              <a:rPr lang="en-US" dirty="0"/>
              <a:t>Why do you use them?  Just, why?</a:t>
            </a:r>
          </a:p>
          <a:p>
            <a:pPr lvl="1"/>
            <a:r>
              <a:rPr lang="en-US" dirty="0"/>
              <a:t>Capitals are SHOUTING.  WHY DO YOU NEED TO SHOUT?</a:t>
            </a:r>
          </a:p>
          <a:p>
            <a:pPr lvl="1"/>
            <a:r>
              <a:rPr lang="en-US" dirty="0"/>
              <a:t>Capitals are difficult to read for people without disabilities</a:t>
            </a:r>
          </a:p>
          <a:p>
            <a:pPr lvl="1"/>
            <a:r>
              <a:rPr lang="en-US" dirty="0"/>
              <a:t>Dyslexics find them more difficult</a:t>
            </a:r>
          </a:p>
          <a:p>
            <a:pPr lvl="1"/>
            <a:r>
              <a:rPr lang="en-US" dirty="0"/>
              <a:t>At least 10% of readers have some kind of dyslexia</a:t>
            </a:r>
          </a:p>
          <a:p>
            <a:pPr lvl="1"/>
            <a:r>
              <a:rPr lang="en-US" dirty="0"/>
              <a:t>Screen readers can read them letter by letter</a:t>
            </a:r>
          </a:p>
          <a:p>
            <a:r>
              <a:rPr lang="en-US" dirty="0"/>
              <a:t>Never use them except as punctuation</a:t>
            </a:r>
          </a:p>
          <a:p>
            <a:r>
              <a:rPr lang="en-US" dirty="0"/>
              <a:t>There is some CMS styling, but you write it normally</a:t>
            </a:r>
          </a:p>
          <a:p>
            <a:r>
              <a:rPr lang="en-US" dirty="0"/>
              <a:t>NEVER use them.</a:t>
            </a:r>
          </a:p>
        </p:txBody>
      </p:sp>
    </p:spTree>
    <p:extLst>
      <p:ext uri="{BB962C8B-B14F-4D97-AF65-F5344CB8AC3E}">
        <p14:creationId xmlns:p14="http://schemas.microsoft.com/office/powerpoint/2010/main" val="173370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8870D-8FA9-7E42-AE0C-DE3705D6E47A}"/>
              </a:ext>
            </a:extLst>
          </p:cNvPr>
          <p:cNvSpPr>
            <a:spLocks noGrp="1"/>
          </p:cNvSpPr>
          <p:nvPr>
            <p:ph type="title"/>
          </p:nvPr>
        </p:nvSpPr>
        <p:spPr/>
        <p:txBody>
          <a:bodyPr/>
          <a:lstStyle/>
          <a:p>
            <a:r>
              <a:rPr lang="en-US" dirty="0"/>
              <a:t>New videos need captions</a:t>
            </a:r>
          </a:p>
        </p:txBody>
      </p:sp>
      <p:sp>
        <p:nvSpPr>
          <p:cNvPr id="3" name="Content Placeholder 2">
            <a:extLst>
              <a:ext uri="{FF2B5EF4-FFF2-40B4-BE49-F238E27FC236}">
                <a16:creationId xmlns:a16="http://schemas.microsoft.com/office/drawing/2014/main" id="{4A085D6C-621A-5948-A8AE-8DDB85FC4A6D}"/>
              </a:ext>
            </a:extLst>
          </p:cNvPr>
          <p:cNvSpPr>
            <a:spLocks noGrp="1"/>
          </p:cNvSpPr>
          <p:nvPr>
            <p:ph idx="1"/>
          </p:nvPr>
        </p:nvSpPr>
        <p:spPr/>
        <p:txBody>
          <a:bodyPr/>
          <a:lstStyle/>
          <a:p>
            <a:r>
              <a:rPr lang="en-US" dirty="0"/>
              <a:t>All videos added to a public website need to be captioned</a:t>
            </a:r>
          </a:p>
          <a:p>
            <a:r>
              <a:rPr lang="en-US" dirty="0"/>
              <a:t>You cannot do this in the CMS but YouTube has some tools</a:t>
            </a:r>
          </a:p>
          <a:p>
            <a:endParaRPr lang="en-US" dirty="0"/>
          </a:p>
        </p:txBody>
      </p:sp>
      <p:pic>
        <p:nvPicPr>
          <p:cNvPr id="5" name="Picture 4">
            <a:extLst>
              <a:ext uri="{FF2B5EF4-FFF2-40B4-BE49-F238E27FC236}">
                <a16:creationId xmlns:a16="http://schemas.microsoft.com/office/drawing/2014/main" id="{E853A8C1-C4C9-3C4E-93ED-7BBC6ACE37A5}"/>
              </a:ext>
            </a:extLst>
          </p:cNvPr>
          <p:cNvPicPr>
            <a:picLocks noChangeAspect="1"/>
          </p:cNvPicPr>
          <p:nvPr/>
        </p:nvPicPr>
        <p:blipFill>
          <a:blip r:embed="rId3"/>
          <a:stretch>
            <a:fillRect/>
          </a:stretch>
        </p:blipFill>
        <p:spPr>
          <a:xfrm>
            <a:off x="3691890" y="2938780"/>
            <a:ext cx="4808220" cy="2412727"/>
          </a:xfrm>
          <a:prstGeom prst="rect">
            <a:avLst/>
          </a:prstGeom>
        </p:spPr>
      </p:pic>
    </p:spTree>
    <p:extLst>
      <p:ext uri="{BB962C8B-B14F-4D97-AF65-F5344CB8AC3E}">
        <p14:creationId xmlns:p14="http://schemas.microsoft.com/office/powerpoint/2010/main" val="940956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A839A-1C23-DE4B-BDD6-4816AE8FE06B}"/>
              </a:ext>
            </a:extLst>
          </p:cNvPr>
          <p:cNvSpPr>
            <a:spLocks noGrp="1"/>
          </p:cNvSpPr>
          <p:nvPr>
            <p:ph type="title"/>
          </p:nvPr>
        </p:nvSpPr>
        <p:spPr/>
        <p:txBody>
          <a:bodyPr/>
          <a:lstStyle/>
          <a:p>
            <a:r>
              <a:rPr lang="en-US" dirty="0"/>
              <a:t>Accessible documents</a:t>
            </a:r>
          </a:p>
        </p:txBody>
      </p:sp>
      <p:sp>
        <p:nvSpPr>
          <p:cNvPr id="3" name="Content Placeholder 2">
            <a:extLst>
              <a:ext uri="{FF2B5EF4-FFF2-40B4-BE49-F238E27FC236}">
                <a16:creationId xmlns:a16="http://schemas.microsoft.com/office/drawing/2014/main" id="{5AC77D01-7AEE-5346-AD01-8768230B4D6F}"/>
              </a:ext>
            </a:extLst>
          </p:cNvPr>
          <p:cNvSpPr>
            <a:spLocks noGrp="1"/>
          </p:cNvSpPr>
          <p:nvPr>
            <p:ph idx="1"/>
          </p:nvPr>
        </p:nvSpPr>
        <p:spPr/>
        <p:txBody>
          <a:bodyPr/>
          <a:lstStyle/>
          <a:p>
            <a:r>
              <a:rPr lang="en-US" dirty="0"/>
              <a:t>From September 2019, all new documents must be accessible</a:t>
            </a:r>
          </a:p>
          <a:p>
            <a:r>
              <a:rPr lang="en-US" dirty="0"/>
              <a:t>If you are putting links to documents, it is your responsibility to ensure that a document is accessible</a:t>
            </a:r>
          </a:p>
          <a:p>
            <a:r>
              <a:rPr lang="en-US" dirty="0"/>
              <a:t>This includes linking to documents on Staff Central</a:t>
            </a:r>
          </a:p>
          <a:p>
            <a:r>
              <a:rPr lang="en-US" dirty="0"/>
              <a:t>If in doubt, don’t</a:t>
            </a:r>
          </a:p>
          <a:p>
            <a:r>
              <a:rPr lang="en-US" dirty="0"/>
              <a:t>Microsoft Office and Adobe Acrobat can check certain documents</a:t>
            </a:r>
          </a:p>
        </p:txBody>
      </p:sp>
    </p:spTree>
    <p:extLst>
      <p:ext uri="{BB962C8B-B14F-4D97-AF65-F5344CB8AC3E}">
        <p14:creationId xmlns:p14="http://schemas.microsoft.com/office/powerpoint/2010/main" val="3300658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17702-8C0F-034C-8F42-124A09AF2F03}"/>
              </a:ext>
            </a:extLst>
          </p:cNvPr>
          <p:cNvSpPr>
            <a:spLocks noGrp="1"/>
          </p:cNvSpPr>
          <p:nvPr>
            <p:ph type="title"/>
          </p:nvPr>
        </p:nvSpPr>
        <p:spPr/>
        <p:txBody>
          <a:bodyPr/>
          <a:lstStyle/>
          <a:p>
            <a:r>
              <a:rPr lang="en-US" dirty="0" err="1"/>
              <a:t>Siteimprove</a:t>
            </a:r>
            <a:endParaRPr lang="en-US" dirty="0"/>
          </a:p>
        </p:txBody>
      </p:sp>
      <p:sp>
        <p:nvSpPr>
          <p:cNvPr id="3" name="Content Placeholder 2">
            <a:extLst>
              <a:ext uri="{FF2B5EF4-FFF2-40B4-BE49-F238E27FC236}">
                <a16:creationId xmlns:a16="http://schemas.microsoft.com/office/drawing/2014/main" id="{DD840F84-33CC-7641-B706-3915AE246086}"/>
              </a:ext>
            </a:extLst>
          </p:cNvPr>
          <p:cNvSpPr>
            <a:spLocks noGrp="1"/>
          </p:cNvSpPr>
          <p:nvPr>
            <p:ph idx="1"/>
          </p:nvPr>
        </p:nvSpPr>
        <p:spPr/>
        <p:txBody>
          <a:bodyPr/>
          <a:lstStyle/>
          <a:p>
            <a:r>
              <a:rPr lang="en-US" dirty="0"/>
              <a:t>There are some tools that can help</a:t>
            </a:r>
          </a:p>
          <a:p>
            <a:r>
              <a:rPr lang="en-US" dirty="0" err="1"/>
              <a:t>Siteimprove</a:t>
            </a:r>
            <a:r>
              <a:rPr lang="en-US" dirty="0"/>
              <a:t> is one we use</a:t>
            </a:r>
          </a:p>
          <a:p>
            <a:r>
              <a:rPr lang="en-US" dirty="0"/>
              <a:t>Has a section on accessibility</a:t>
            </a:r>
          </a:p>
          <a:p>
            <a:pPr lvl="2"/>
            <a:r>
              <a:rPr lang="en-US" dirty="0"/>
              <a:t>Gives a benchmarked score</a:t>
            </a:r>
          </a:p>
          <a:p>
            <a:pPr lvl="2"/>
            <a:r>
              <a:rPr lang="en-US" dirty="0"/>
              <a:t>Highlights issues</a:t>
            </a:r>
          </a:p>
          <a:p>
            <a:pPr lvl="2"/>
            <a:r>
              <a:rPr lang="en-US" dirty="0"/>
              <a:t>You can create policies</a:t>
            </a:r>
          </a:p>
          <a:p>
            <a:pPr lvl="2"/>
            <a:r>
              <a:rPr lang="en-US" dirty="0"/>
              <a:t>You can create reports for selected readers</a:t>
            </a:r>
          </a:p>
          <a:p>
            <a:pPr lvl="2"/>
            <a:endParaRPr lang="en-US" dirty="0"/>
          </a:p>
        </p:txBody>
      </p:sp>
    </p:spTree>
    <p:extLst>
      <p:ext uri="{BB962C8B-B14F-4D97-AF65-F5344CB8AC3E}">
        <p14:creationId xmlns:p14="http://schemas.microsoft.com/office/powerpoint/2010/main" val="2934924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CBBA7-A235-174C-9DA6-4CC9B50B5B2B}"/>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1BAE8A1F-63AF-2645-A291-DC6D1CA35B12}"/>
              </a:ext>
            </a:extLst>
          </p:cNvPr>
          <p:cNvSpPr>
            <a:spLocks noGrp="1"/>
          </p:cNvSpPr>
          <p:nvPr>
            <p:ph idx="1"/>
          </p:nvPr>
        </p:nvSpPr>
        <p:spPr/>
        <p:txBody>
          <a:bodyPr/>
          <a:lstStyle/>
          <a:p>
            <a:pPr fontAlgn="base"/>
            <a:r>
              <a:rPr lang="en-US" dirty="0"/>
              <a:t>University documents https://</a:t>
            </a:r>
            <a:r>
              <a:rPr lang="en-US" dirty="0" err="1"/>
              <a:t>staff.brighton.ac.uk</a:t>
            </a:r>
            <a:r>
              <a:rPr lang="en-US" dirty="0"/>
              <a:t>/</a:t>
            </a:r>
            <a:r>
              <a:rPr lang="en-US" dirty="0" err="1"/>
              <a:t>clt</a:t>
            </a:r>
            <a:r>
              <a:rPr lang="en-US" dirty="0"/>
              <a:t>/inclusive/Pages/Creating-accessible-</a:t>
            </a:r>
            <a:r>
              <a:rPr lang="en-US" dirty="0" err="1"/>
              <a:t>documents.aspx</a:t>
            </a:r>
            <a:r>
              <a:rPr lang="en-US" dirty="0"/>
              <a:t> </a:t>
            </a:r>
          </a:p>
          <a:p>
            <a:pPr fontAlgn="base"/>
            <a:r>
              <a:rPr lang="en-US" dirty="0"/>
              <a:t>Government documents</a:t>
            </a:r>
            <a:br>
              <a:rPr lang="en-US" dirty="0"/>
            </a:br>
            <a:r>
              <a:rPr lang="en-US" dirty="0"/>
              <a:t>https://</a:t>
            </a:r>
            <a:r>
              <a:rPr lang="en-US" dirty="0" err="1"/>
              <a:t>www.gov.uk</a:t>
            </a:r>
            <a:r>
              <a:rPr lang="en-US" dirty="0"/>
              <a:t>/guidance/accessibility-requirements-for-public-sector-websites-and-apps </a:t>
            </a:r>
          </a:p>
          <a:p>
            <a:pPr fontAlgn="base"/>
            <a:r>
              <a:rPr lang="en-US" dirty="0"/>
              <a:t>Other</a:t>
            </a:r>
            <a:br>
              <a:rPr lang="en-US" dirty="0"/>
            </a:br>
            <a:r>
              <a:rPr lang="en-US" dirty="0"/>
              <a:t>https://www.w3.org/WAI/tutorials </a:t>
            </a:r>
          </a:p>
          <a:p>
            <a:endParaRPr lang="en-US" dirty="0"/>
          </a:p>
        </p:txBody>
      </p:sp>
    </p:spTree>
    <p:extLst>
      <p:ext uri="{BB962C8B-B14F-4D97-AF65-F5344CB8AC3E}">
        <p14:creationId xmlns:p14="http://schemas.microsoft.com/office/powerpoint/2010/main" val="1082140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B4948-8D1C-2946-B7D5-3BA6092589FB}"/>
              </a:ext>
            </a:extLst>
          </p:cNvPr>
          <p:cNvSpPr>
            <a:spLocks noGrp="1"/>
          </p:cNvSpPr>
          <p:nvPr>
            <p:ph type="title"/>
          </p:nvPr>
        </p:nvSpPr>
        <p:spPr/>
        <p:txBody>
          <a:bodyPr/>
          <a:lstStyle/>
          <a:p>
            <a:r>
              <a:rPr lang="en-US" dirty="0"/>
              <a:t>Introduction</a:t>
            </a:r>
          </a:p>
        </p:txBody>
      </p:sp>
      <p:sp>
        <p:nvSpPr>
          <p:cNvPr id="3" name="Text Placeholder 2">
            <a:extLst>
              <a:ext uri="{FF2B5EF4-FFF2-40B4-BE49-F238E27FC236}">
                <a16:creationId xmlns:a16="http://schemas.microsoft.com/office/drawing/2014/main" id="{BAB2104A-1942-CF49-AFE3-628DE4E6A460}"/>
              </a:ext>
            </a:extLst>
          </p:cNvPr>
          <p:cNvSpPr>
            <a:spLocks noGrp="1"/>
          </p:cNvSpPr>
          <p:nvPr>
            <p:ph type="body" idx="1"/>
          </p:nvPr>
        </p:nvSpPr>
        <p:spPr/>
        <p:txBody>
          <a:bodyPr/>
          <a:lstStyle/>
          <a:p>
            <a:r>
              <a:rPr lang="en-US" dirty="0"/>
              <a:t>What this is</a:t>
            </a:r>
          </a:p>
        </p:txBody>
      </p:sp>
      <p:sp>
        <p:nvSpPr>
          <p:cNvPr id="4" name="Content Placeholder 3">
            <a:extLst>
              <a:ext uri="{FF2B5EF4-FFF2-40B4-BE49-F238E27FC236}">
                <a16:creationId xmlns:a16="http://schemas.microsoft.com/office/drawing/2014/main" id="{69F31457-F1B0-014B-BD34-90AD2139F8DE}"/>
              </a:ext>
            </a:extLst>
          </p:cNvPr>
          <p:cNvSpPr>
            <a:spLocks noGrp="1"/>
          </p:cNvSpPr>
          <p:nvPr>
            <p:ph sz="half" idx="2"/>
          </p:nvPr>
        </p:nvSpPr>
        <p:spPr/>
        <p:txBody>
          <a:bodyPr/>
          <a:lstStyle/>
          <a:p>
            <a:r>
              <a:rPr lang="en-US" dirty="0"/>
              <a:t>A guide to accessibility using the CMS</a:t>
            </a:r>
          </a:p>
        </p:txBody>
      </p:sp>
      <p:sp>
        <p:nvSpPr>
          <p:cNvPr id="5" name="Text Placeholder 4">
            <a:extLst>
              <a:ext uri="{FF2B5EF4-FFF2-40B4-BE49-F238E27FC236}">
                <a16:creationId xmlns:a16="http://schemas.microsoft.com/office/drawing/2014/main" id="{C4A5430B-28F2-3C4A-8DA6-804405F19357}"/>
              </a:ext>
            </a:extLst>
          </p:cNvPr>
          <p:cNvSpPr>
            <a:spLocks noGrp="1"/>
          </p:cNvSpPr>
          <p:nvPr>
            <p:ph type="body" sz="quarter" idx="3"/>
          </p:nvPr>
        </p:nvSpPr>
        <p:spPr/>
        <p:txBody>
          <a:bodyPr/>
          <a:lstStyle/>
          <a:p>
            <a:r>
              <a:rPr lang="en-US" dirty="0"/>
              <a:t>What this is not</a:t>
            </a:r>
          </a:p>
        </p:txBody>
      </p:sp>
      <p:sp>
        <p:nvSpPr>
          <p:cNvPr id="6" name="Content Placeholder 5">
            <a:extLst>
              <a:ext uri="{FF2B5EF4-FFF2-40B4-BE49-F238E27FC236}">
                <a16:creationId xmlns:a16="http://schemas.microsoft.com/office/drawing/2014/main" id="{74F24816-CC59-B041-972A-ED437ABF0F69}"/>
              </a:ext>
            </a:extLst>
          </p:cNvPr>
          <p:cNvSpPr>
            <a:spLocks noGrp="1"/>
          </p:cNvSpPr>
          <p:nvPr>
            <p:ph sz="quarter" idx="4"/>
          </p:nvPr>
        </p:nvSpPr>
        <p:spPr/>
        <p:txBody>
          <a:bodyPr/>
          <a:lstStyle/>
          <a:p>
            <a:r>
              <a:rPr lang="en-US" dirty="0"/>
              <a:t>Guide to the using the CMS</a:t>
            </a:r>
          </a:p>
          <a:p>
            <a:r>
              <a:rPr lang="en-US" dirty="0"/>
              <a:t>A general accessibility guide</a:t>
            </a:r>
          </a:p>
        </p:txBody>
      </p:sp>
    </p:spTree>
    <p:extLst>
      <p:ext uri="{BB962C8B-B14F-4D97-AF65-F5344CB8AC3E}">
        <p14:creationId xmlns:p14="http://schemas.microsoft.com/office/powerpoint/2010/main" val="1013495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5B44-EEA6-A44B-B29D-B9BEACC2DF2E}"/>
              </a:ext>
            </a:extLst>
          </p:cNvPr>
          <p:cNvSpPr>
            <a:spLocks noGrp="1"/>
          </p:cNvSpPr>
          <p:nvPr>
            <p:ph type="title"/>
          </p:nvPr>
        </p:nvSpPr>
        <p:spPr/>
        <p:txBody>
          <a:bodyPr/>
          <a:lstStyle/>
          <a:p>
            <a:r>
              <a:rPr lang="en-US" dirty="0"/>
              <a:t>What we will cover</a:t>
            </a:r>
          </a:p>
        </p:txBody>
      </p:sp>
      <p:sp>
        <p:nvSpPr>
          <p:cNvPr id="3" name="Text Placeholder 2">
            <a:extLst>
              <a:ext uri="{FF2B5EF4-FFF2-40B4-BE49-F238E27FC236}">
                <a16:creationId xmlns:a16="http://schemas.microsoft.com/office/drawing/2014/main" id="{3952CF58-D303-394E-82F6-88C38F575BFD}"/>
              </a:ext>
            </a:extLst>
          </p:cNvPr>
          <p:cNvSpPr>
            <a:spLocks noGrp="1"/>
          </p:cNvSpPr>
          <p:nvPr>
            <p:ph type="body" idx="1"/>
          </p:nvPr>
        </p:nvSpPr>
        <p:spPr/>
        <p:txBody>
          <a:bodyPr/>
          <a:lstStyle/>
          <a:p>
            <a:r>
              <a:rPr lang="en-US" dirty="0"/>
              <a:t>CMS specific</a:t>
            </a:r>
          </a:p>
        </p:txBody>
      </p:sp>
      <p:sp>
        <p:nvSpPr>
          <p:cNvPr id="4" name="Content Placeholder 3">
            <a:extLst>
              <a:ext uri="{FF2B5EF4-FFF2-40B4-BE49-F238E27FC236}">
                <a16:creationId xmlns:a16="http://schemas.microsoft.com/office/drawing/2014/main" id="{E7182F9C-A6D2-574E-ACD7-37E8DA07CF7B}"/>
              </a:ext>
            </a:extLst>
          </p:cNvPr>
          <p:cNvSpPr>
            <a:spLocks noGrp="1"/>
          </p:cNvSpPr>
          <p:nvPr>
            <p:ph sz="half" idx="2"/>
          </p:nvPr>
        </p:nvSpPr>
        <p:spPr/>
        <p:txBody>
          <a:bodyPr/>
          <a:lstStyle/>
          <a:p>
            <a:r>
              <a:rPr lang="en-US" dirty="0"/>
              <a:t>Alt text and imagery</a:t>
            </a:r>
          </a:p>
          <a:p>
            <a:r>
              <a:rPr lang="en-US" dirty="0"/>
              <a:t>Link text and link titles</a:t>
            </a:r>
          </a:p>
          <a:p>
            <a:r>
              <a:rPr lang="en-US" dirty="0"/>
              <a:t>Use of headers</a:t>
            </a:r>
          </a:p>
          <a:p>
            <a:r>
              <a:rPr lang="en-US" dirty="0"/>
              <a:t>Tables</a:t>
            </a:r>
          </a:p>
          <a:p>
            <a:r>
              <a:rPr lang="en-US" dirty="0"/>
              <a:t>CAPITALS</a:t>
            </a:r>
          </a:p>
        </p:txBody>
      </p:sp>
      <p:sp>
        <p:nvSpPr>
          <p:cNvPr id="5" name="Text Placeholder 4">
            <a:extLst>
              <a:ext uri="{FF2B5EF4-FFF2-40B4-BE49-F238E27FC236}">
                <a16:creationId xmlns:a16="http://schemas.microsoft.com/office/drawing/2014/main" id="{C0F15236-7CC9-BD40-80C6-6FBAD0CD5E02}"/>
              </a:ext>
            </a:extLst>
          </p:cNvPr>
          <p:cNvSpPr>
            <a:spLocks noGrp="1"/>
          </p:cNvSpPr>
          <p:nvPr>
            <p:ph type="body" sz="quarter" idx="3"/>
          </p:nvPr>
        </p:nvSpPr>
        <p:spPr/>
        <p:txBody>
          <a:bodyPr/>
          <a:lstStyle/>
          <a:p>
            <a:r>
              <a:rPr lang="en-US" dirty="0"/>
              <a:t>General</a:t>
            </a:r>
          </a:p>
        </p:txBody>
      </p:sp>
      <p:sp>
        <p:nvSpPr>
          <p:cNvPr id="6" name="Content Placeholder 5">
            <a:extLst>
              <a:ext uri="{FF2B5EF4-FFF2-40B4-BE49-F238E27FC236}">
                <a16:creationId xmlns:a16="http://schemas.microsoft.com/office/drawing/2014/main" id="{4AFC2349-C109-204F-9403-7F3A99003177}"/>
              </a:ext>
            </a:extLst>
          </p:cNvPr>
          <p:cNvSpPr>
            <a:spLocks noGrp="1"/>
          </p:cNvSpPr>
          <p:nvPr>
            <p:ph sz="quarter" idx="4"/>
          </p:nvPr>
        </p:nvSpPr>
        <p:spPr/>
        <p:txBody>
          <a:bodyPr/>
          <a:lstStyle/>
          <a:p>
            <a:r>
              <a:rPr lang="en-US"/>
              <a:t>New </a:t>
            </a:r>
            <a:r>
              <a:rPr lang="en-US" dirty="0"/>
              <a:t>videos need captions</a:t>
            </a:r>
          </a:p>
          <a:p>
            <a:r>
              <a:rPr lang="en-US" dirty="0"/>
              <a:t>Accessible documents</a:t>
            </a:r>
          </a:p>
          <a:p>
            <a:r>
              <a:rPr lang="en-US" dirty="0" err="1"/>
              <a:t>Siteimprove</a:t>
            </a:r>
            <a:endParaRPr lang="en-US" dirty="0"/>
          </a:p>
          <a:p>
            <a:r>
              <a:rPr lang="en-US" dirty="0"/>
              <a:t>Resources</a:t>
            </a:r>
          </a:p>
        </p:txBody>
      </p:sp>
    </p:spTree>
    <p:extLst>
      <p:ext uri="{BB962C8B-B14F-4D97-AF65-F5344CB8AC3E}">
        <p14:creationId xmlns:p14="http://schemas.microsoft.com/office/powerpoint/2010/main" val="4234945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B1D05-8DBF-8E4A-85F0-44F60F329815}"/>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096F233E-E485-1347-8C1A-BDF24254D88C}"/>
              </a:ext>
            </a:extLst>
          </p:cNvPr>
          <p:cNvSpPr>
            <a:spLocks noGrp="1"/>
          </p:cNvSpPr>
          <p:nvPr>
            <p:ph idx="1"/>
          </p:nvPr>
        </p:nvSpPr>
        <p:spPr/>
        <p:txBody>
          <a:bodyPr/>
          <a:lstStyle/>
          <a:p>
            <a:r>
              <a:rPr lang="en-US" dirty="0"/>
              <a:t>At least 1 in 5 people in the UK have a long term illness, impairment or disability</a:t>
            </a:r>
          </a:p>
          <a:p>
            <a:r>
              <a:rPr lang="en-US" dirty="0"/>
              <a:t>Many more have temporary disabilities</a:t>
            </a:r>
          </a:p>
          <a:p>
            <a:r>
              <a:rPr lang="en-US" dirty="0"/>
              <a:t>Public Sector Bodies (Websites and Mobile Applications) (No. 2) Accessibility Regulations 2018… AKA the EU Website Accessibility Directive. </a:t>
            </a:r>
          </a:p>
          <a:p>
            <a:r>
              <a:rPr lang="en-US" dirty="0"/>
              <a:t>Websites must become ‘perceivable, operable, understandable and robust’ as of 23 September 2019.</a:t>
            </a:r>
          </a:p>
        </p:txBody>
      </p:sp>
    </p:spTree>
    <p:extLst>
      <p:ext uri="{BB962C8B-B14F-4D97-AF65-F5344CB8AC3E}">
        <p14:creationId xmlns:p14="http://schemas.microsoft.com/office/powerpoint/2010/main" val="512514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0EF25-2C63-9544-8766-2764713D9732}"/>
              </a:ext>
            </a:extLst>
          </p:cNvPr>
          <p:cNvSpPr>
            <a:spLocks noGrp="1"/>
          </p:cNvSpPr>
          <p:nvPr>
            <p:ph type="title"/>
          </p:nvPr>
        </p:nvSpPr>
        <p:spPr/>
        <p:txBody>
          <a:bodyPr/>
          <a:lstStyle/>
          <a:p>
            <a:r>
              <a:rPr lang="en-US" dirty="0"/>
              <a:t>This demands that the university…</a:t>
            </a:r>
          </a:p>
        </p:txBody>
      </p:sp>
      <p:sp>
        <p:nvSpPr>
          <p:cNvPr id="3" name="Content Placeholder 2">
            <a:extLst>
              <a:ext uri="{FF2B5EF4-FFF2-40B4-BE49-F238E27FC236}">
                <a16:creationId xmlns:a16="http://schemas.microsoft.com/office/drawing/2014/main" id="{202E3F4D-D957-C540-845F-AB958928CC32}"/>
              </a:ext>
            </a:extLst>
          </p:cNvPr>
          <p:cNvSpPr>
            <a:spLocks noGrp="1"/>
          </p:cNvSpPr>
          <p:nvPr>
            <p:ph idx="1"/>
          </p:nvPr>
        </p:nvSpPr>
        <p:spPr/>
        <p:txBody>
          <a:bodyPr/>
          <a:lstStyle/>
          <a:p>
            <a:r>
              <a:rPr lang="en-US" dirty="0"/>
              <a:t>Make the website content accessible to everyone </a:t>
            </a:r>
          </a:p>
          <a:p>
            <a:r>
              <a:rPr lang="en-US" dirty="0"/>
              <a:t>Provide a public accessibility statement </a:t>
            </a:r>
          </a:p>
          <a:p>
            <a:r>
              <a:rPr lang="en-US" dirty="0"/>
              <a:t>Provide a feedback mechanism for users to report inaccessible content </a:t>
            </a:r>
          </a:p>
          <a:p>
            <a:r>
              <a:rPr lang="en-US" dirty="0"/>
              <a:t>Provide a link to the enforcement procedure </a:t>
            </a:r>
          </a:p>
          <a:p>
            <a:endParaRPr lang="en-US" dirty="0"/>
          </a:p>
          <a:p>
            <a:pPr marL="0" indent="0">
              <a:buNone/>
            </a:pPr>
            <a:r>
              <a:rPr lang="en-US" dirty="0"/>
              <a:t>You only need to worry about the first point, that’s all, just that.</a:t>
            </a:r>
          </a:p>
        </p:txBody>
      </p:sp>
    </p:spTree>
    <p:extLst>
      <p:ext uri="{BB962C8B-B14F-4D97-AF65-F5344CB8AC3E}">
        <p14:creationId xmlns:p14="http://schemas.microsoft.com/office/powerpoint/2010/main" val="3551798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9615A-240C-A24F-98BF-CF32E1478948}"/>
              </a:ext>
            </a:extLst>
          </p:cNvPr>
          <p:cNvSpPr>
            <a:spLocks noGrp="1"/>
          </p:cNvSpPr>
          <p:nvPr>
            <p:ph type="title"/>
          </p:nvPr>
        </p:nvSpPr>
        <p:spPr/>
        <p:txBody>
          <a:bodyPr/>
          <a:lstStyle/>
          <a:p>
            <a:r>
              <a:rPr lang="en-US" dirty="0"/>
              <a:t>Screen readers and accessibility devices</a:t>
            </a:r>
          </a:p>
        </p:txBody>
      </p:sp>
      <p:sp>
        <p:nvSpPr>
          <p:cNvPr id="3" name="Content Placeholder 2">
            <a:extLst>
              <a:ext uri="{FF2B5EF4-FFF2-40B4-BE49-F238E27FC236}">
                <a16:creationId xmlns:a16="http://schemas.microsoft.com/office/drawing/2014/main" id="{1C70DC7B-49A2-D44B-B377-FAFC9205B6C3}"/>
              </a:ext>
            </a:extLst>
          </p:cNvPr>
          <p:cNvSpPr>
            <a:spLocks noGrp="1"/>
          </p:cNvSpPr>
          <p:nvPr>
            <p:ph idx="1"/>
          </p:nvPr>
        </p:nvSpPr>
        <p:spPr/>
        <p:txBody>
          <a:bodyPr/>
          <a:lstStyle/>
          <a:p>
            <a:r>
              <a:rPr lang="en-US" dirty="0"/>
              <a:t>What are screen readers?</a:t>
            </a:r>
          </a:p>
          <a:p>
            <a:r>
              <a:rPr lang="en-US" dirty="0"/>
              <a:t>Why do people use them</a:t>
            </a:r>
          </a:p>
          <a:p>
            <a:r>
              <a:rPr lang="en-US" dirty="0"/>
              <a:t>Other devices also exist</a:t>
            </a:r>
            <a:r>
              <a:rPr lang="en-GB" dirty="0"/>
              <a:t> </a:t>
            </a:r>
          </a:p>
          <a:p>
            <a:pPr lvl="1"/>
            <a:r>
              <a:rPr lang="en-GB" dirty="0"/>
              <a:t>Someone with motor difficulties might use a special mouse, speech recognition software or on-screen keyboard emulator.</a:t>
            </a:r>
          </a:p>
          <a:p>
            <a:r>
              <a:rPr lang="en-GB" dirty="0"/>
              <a:t>Keyboard compatibility</a:t>
            </a:r>
            <a:br>
              <a:rPr lang="en-GB" dirty="0"/>
            </a:br>
            <a:endParaRPr lang="en-US" dirty="0"/>
          </a:p>
        </p:txBody>
      </p:sp>
    </p:spTree>
    <p:extLst>
      <p:ext uri="{BB962C8B-B14F-4D97-AF65-F5344CB8AC3E}">
        <p14:creationId xmlns:p14="http://schemas.microsoft.com/office/powerpoint/2010/main" val="638626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84B25-3FD4-CD46-AE18-0B96F11A9138}"/>
              </a:ext>
            </a:extLst>
          </p:cNvPr>
          <p:cNvSpPr>
            <a:spLocks noGrp="1"/>
          </p:cNvSpPr>
          <p:nvPr>
            <p:ph type="title"/>
          </p:nvPr>
        </p:nvSpPr>
        <p:spPr/>
        <p:txBody>
          <a:bodyPr/>
          <a:lstStyle/>
          <a:p>
            <a:r>
              <a:rPr lang="en-US" dirty="0"/>
              <a:t>Alt text and the use of imagery to convey information</a:t>
            </a:r>
          </a:p>
        </p:txBody>
      </p:sp>
      <p:sp>
        <p:nvSpPr>
          <p:cNvPr id="3" name="Content Placeholder 2">
            <a:extLst>
              <a:ext uri="{FF2B5EF4-FFF2-40B4-BE49-F238E27FC236}">
                <a16:creationId xmlns:a16="http://schemas.microsoft.com/office/drawing/2014/main" id="{3D35C33D-2B4F-5D41-B417-73DE3ABD7DF2}"/>
              </a:ext>
            </a:extLst>
          </p:cNvPr>
          <p:cNvSpPr>
            <a:spLocks noGrp="1"/>
          </p:cNvSpPr>
          <p:nvPr>
            <p:ph idx="1"/>
          </p:nvPr>
        </p:nvSpPr>
        <p:spPr/>
        <p:txBody>
          <a:bodyPr/>
          <a:lstStyle/>
          <a:p>
            <a:r>
              <a:rPr lang="en-US" dirty="0"/>
              <a:t>What is alt text?</a:t>
            </a:r>
          </a:p>
          <a:p>
            <a:r>
              <a:rPr lang="en-US" dirty="0"/>
              <a:t>Why do we need it?</a:t>
            </a:r>
          </a:p>
          <a:p>
            <a:r>
              <a:rPr lang="en-US" dirty="0"/>
              <a:t>Context, what is the image showing?</a:t>
            </a:r>
          </a:p>
          <a:p>
            <a:pPr lvl="1"/>
            <a:r>
              <a:rPr lang="en-US" dirty="0"/>
              <a:t>Decorative</a:t>
            </a:r>
          </a:p>
          <a:p>
            <a:pPr lvl="1"/>
            <a:r>
              <a:rPr lang="en-US" dirty="0"/>
              <a:t>Supportive</a:t>
            </a:r>
          </a:p>
          <a:p>
            <a:pPr lvl="1"/>
            <a:r>
              <a:rPr lang="en-US" dirty="0"/>
              <a:t>Contains information that can only be displayed as an image</a:t>
            </a:r>
          </a:p>
          <a:p>
            <a:r>
              <a:rPr lang="en-US" dirty="0"/>
              <a:t>Caption your image if needed</a:t>
            </a:r>
          </a:p>
        </p:txBody>
      </p:sp>
    </p:spTree>
    <p:extLst>
      <p:ext uri="{BB962C8B-B14F-4D97-AF65-F5344CB8AC3E}">
        <p14:creationId xmlns:p14="http://schemas.microsoft.com/office/powerpoint/2010/main" val="1995655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F2F41-FD45-2C4B-B2C1-2A9F4288D6E4}"/>
              </a:ext>
            </a:extLst>
          </p:cNvPr>
          <p:cNvSpPr>
            <a:spLocks noGrp="1"/>
          </p:cNvSpPr>
          <p:nvPr>
            <p:ph type="title"/>
          </p:nvPr>
        </p:nvSpPr>
        <p:spPr/>
        <p:txBody>
          <a:bodyPr/>
          <a:lstStyle/>
          <a:p>
            <a:r>
              <a:rPr lang="en-US" dirty="0"/>
              <a:t>With images…</a:t>
            </a:r>
          </a:p>
        </p:txBody>
      </p:sp>
      <p:pic>
        <p:nvPicPr>
          <p:cNvPr id="5" name="Content Placeholder 4">
            <a:extLst>
              <a:ext uri="{FF2B5EF4-FFF2-40B4-BE49-F238E27FC236}">
                <a16:creationId xmlns:a16="http://schemas.microsoft.com/office/drawing/2014/main" id="{703272D8-2674-254D-A0A1-D1639935ABB6}"/>
              </a:ext>
            </a:extLst>
          </p:cNvPr>
          <p:cNvPicPr>
            <a:picLocks noGrp="1" noChangeAspect="1"/>
          </p:cNvPicPr>
          <p:nvPr>
            <p:ph idx="1"/>
          </p:nvPr>
        </p:nvPicPr>
        <p:blipFill>
          <a:blip r:embed="rId3"/>
          <a:stretch>
            <a:fillRect/>
          </a:stretch>
        </p:blipFill>
        <p:spPr>
          <a:xfrm>
            <a:off x="2485833" y="1489217"/>
            <a:ext cx="7220334" cy="5368783"/>
          </a:xfrm>
        </p:spPr>
      </p:pic>
    </p:spTree>
    <p:extLst>
      <p:ext uri="{BB962C8B-B14F-4D97-AF65-F5344CB8AC3E}">
        <p14:creationId xmlns:p14="http://schemas.microsoft.com/office/powerpoint/2010/main" val="1154558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811C5-2059-B147-8C73-A7E862A25F02}"/>
              </a:ext>
            </a:extLst>
          </p:cNvPr>
          <p:cNvSpPr>
            <a:spLocks noGrp="1"/>
          </p:cNvSpPr>
          <p:nvPr>
            <p:ph type="title"/>
          </p:nvPr>
        </p:nvSpPr>
        <p:spPr/>
        <p:txBody>
          <a:bodyPr/>
          <a:lstStyle/>
          <a:p>
            <a:r>
              <a:rPr lang="en-US" dirty="0"/>
              <a:t>Without images</a:t>
            </a:r>
          </a:p>
        </p:txBody>
      </p:sp>
      <p:pic>
        <p:nvPicPr>
          <p:cNvPr id="5" name="Content Placeholder 4">
            <a:extLst>
              <a:ext uri="{FF2B5EF4-FFF2-40B4-BE49-F238E27FC236}">
                <a16:creationId xmlns:a16="http://schemas.microsoft.com/office/drawing/2014/main" id="{728E44FA-902E-554E-BF59-1C47F3796275}"/>
              </a:ext>
            </a:extLst>
          </p:cNvPr>
          <p:cNvPicPr>
            <a:picLocks noGrp="1" noChangeAspect="1"/>
          </p:cNvPicPr>
          <p:nvPr>
            <p:ph idx="1"/>
          </p:nvPr>
        </p:nvPicPr>
        <p:blipFill>
          <a:blip r:embed="rId3"/>
          <a:stretch>
            <a:fillRect/>
          </a:stretch>
        </p:blipFill>
        <p:spPr>
          <a:xfrm>
            <a:off x="2495303" y="1424869"/>
            <a:ext cx="7201393" cy="5433131"/>
          </a:xfrm>
        </p:spPr>
      </p:pic>
    </p:spTree>
    <p:extLst>
      <p:ext uri="{BB962C8B-B14F-4D97-AF65-F5344CB8AC3E}">
        <p14:creationId xmlns:p14="http://schemas.microsoft.com/office/powerpoint/2010/main" val="575100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EDF956539F21478BA0BE0BF0049E21" ma:contentTypeVersion="7" ma:contentTypeDescription="Create a new document." ma:contentTypeScope="" ma:versionID="289e11cb7f9a904a3200a23665071876">
  <xsd:schema xmlns:xsd="http://www.w3.org/2001/XMLSchema" xmlns:xs="http://www.w3.org/2001/XMLSchema" xmlns:p="http://schemas.microsoft.com/office/2006/metadata/properties" xmlns:ns2="a4ade5ae-cd13-43e1-994c-4bd21bba302d" targetNamespace="http://schemas.microsoft.com/office/2006/metadata/properties" ma:root="true" ma:fieldsID="03db3ce9fe90c47131d02953bb78f81d" ns2:_="">
    <xsd:import namespace="a4ade5ae-cd13-43e1-994c-4bd21bba302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ade5ae-cd13-43e1-994c-4bd21bba30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99E9D4-E14B-4E53-839D-C345DD9748F5}"/>
</file>

<file path=customXml/itemProps2.xml><?xml version="1.0" encoding="utf-8"?>
<ds:datastoreItem xmlns:ds="http://schemas.openxmlformats.org/officeDocument/2006/customXml" ds:itemID="{F714DEAD-D7D3-4A25-B256-4707478211E9}"/>
</file>

<file path=customXml/itemProps3.xml><?xml version="1.0" encoding="utf-8"?>
<ds:datastoreItem xmlns:ds="http://schemas.openxmlformats.org/officeDocument/2006/customXml" ds:itemID="{227088D8-B869-4506-97BB-96CDCDAB9BFA}"/>
</file>

<file path=docProps/app.xml><?xml version="1.0" encoding="utf-8"?>
<Properties xmlns="http://schemas.openxmlformats.org/officeDocument/2006/extended-properties" xmlns:vt="http://schemas.openxmlformats.org/officeDocument/2006/docPropsVTypes">
  <TotalTime>404</TotalTime>
  <Words>1551</Words>
  <Application>Microsoft Office PowerPoint</Application>
  <PresentationFormat>Widescreen</PresentationFormat>
  <Paragraphs>200</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Accessibility</vt:lpstr>
      <vt:lpstr>Introduction</vt:lpstr>
      <vt:lpstr>What we will cover</vt:lpstr>
      <vt:lpstr>Overview</vt:lpstr>
      <vt:lpstr>This demands that the university…</vt:lpstr>
      <vt:lpstr>Screen readers and accessibility devices</vt:lpstr>
      <vt:lpstr>Alt text and the use of imagery to convey information</vt:lpstr>
      <vt:lpstr>With images…</vt:lpstr>
      <vt:lpstr>Without images</vt:lpstr>
      <vt:lpstr>What is the alt text here?</vt:lpstr>
      <vt:lpstr>Link text and link titles</vt:lpstr>
      <vt:lpstr>Link text should be…</vt:lpstr>
      <vt:lpstr>Headers and the proper use of structure</vt:lpstr>
      <vt:lpstr>Tables</vt:lpstr>
      <vt:lpstr>CAPITALS</vt:lpstr>
      <vt:lpstr>New videos need captions</vt:lpstr>
      <vt:lpstr>Accessible documents</vt:lpstr>
      <vt:lpstr>Siteimprove</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dc:title>
  <dc:creator>Francis Greenaway</dc:creator>
  <cp:lastModifiedBy>Francis Greenaway</cp:lastModifiedBy>
  <cp:revision>20</cp:revision>
  <cp:lastPrinted>2019-11-04T11:40:32Z</cp:lastPrinted>
  <dcterms:created xsi:type="dcterms:W3CDTF">2019-10-28T08:41:44Z</dcterms:created>
  <dcterms:modified xsi:type="dcterms:W3CDTF">2019-11-11T09:52:24Z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0x0101005DEDF956539F21478BA0BE0BF0049E21</vt:lpwstr>
  </property>
</Properties>
</file>