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26"/>
  </p:notesMasterIdLst>
  <p:handoutMasterIdLst>
    <p:handoutMasterId r:id="rId27"/>
  </p:handoutMasterIdLst>
  <p:sldIdLst>
    <p:sldId id="256" r:id="rId5"/>
    <p:sldId id="257" r:id="rId6"/>
    <p:sldId id="258" r:id="rId7"/>
    <p:sldId id="269" r:id="rId8"/>
    <p:sldId id="270" r:id="rId9"/>
    <p:sldId id="271" r:id="rId10"/>
    <p:sldId id="272" r:id="rId11"/>
    <p:sldId id="259" r:id="rId12"/>
    <p:sldId id="260" r:id="rId13"/>
    <p:sldId id="275" r:id="rId14"/>
    <p:sldId id="273" r:id="rId15"/>
    <p:sldId id="274" r:id="rId16"/>
    <p:sldId id="263" r:id="rId17"/>
    <p:sldId id="277" r:id="rId18"/>
    <p:sldId id="262" r:id="rId19"/>
    <p:sldId id="276" r:id="rId20"/>
    <p:sldId id="264" r:id="rId21"/>
    <p:sldId id="265" r:id="rId22"/>
    <p:sldId id="266" r:id="rId23"/>
    <p:sldId id="267" r:id="rId24"/>
    <p:sldId id="26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45" autoAdjust="0"/>
  </p:normalViewPr>
  <p:slideViewPr>
    <p:cSldViewPr snapToGrid="0" snapToObjects="1" showGuides="1">
      <p:cViewPr>
        <p:scale>
          <a:sx n="116" d="100"/>
          <a:sy n="116" d="100"/>
        </p:scale>
        <p:origin x="-1188" y="162"/>
      </p:cViewPr>
      <p:guideLst>
        <p:guide orient="horz" pos="2156"/>
        <p:guide pos="285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slide" Target="../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0F93D0-EEFB-4854-9F47-43BF1ABDA783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B4CA03C-9CA6-45CA-942E-C4ACFF9161E2}">
      <dgm:prSet phldrT="[Text]"/>
      <dgm:spPr/>
      <dgm:t>
        <a:bodyPr/>
        <a:lstStyle/>
        <a:p>
          <a:r>
            <a:rPr lang="en-GB" dirty="0" smtClean="0"/>
            <a:t>Level 4</a:t>
          </a:r>
          <a:endParaRPr lang="en-GB" dirty="0"/>
        </a:p>
      </dgm:t>
    </dgm:pt>
    <dgm:pt modelId="{15D36AD0-BD7F-4005-9CD4-F38B2B7F9639}" type="parTrans" cxnId="{3DAFEBCE-2061-4C29-A655-6A8CDE367206}">
      <dgm:prSet/>
      <dgm:spPr/>
      <dgm:t>
        <a:bodyPr/>
        <a:lstStyle/>
        <a:p>
          <a:endParaRPr lang="en-GB"/>
        </a:p>
      </dgm:t>
    </dgm:pt>
    <dgm:pt modelId="{B07F2905-EB30-4831-B7A6-E5F46D377876}" type="sibTrans" cxnId="{3DAFEBCE-2061-4C29-A655-6A8CDE367206}">
      <dgm:prSet/>
      <dgm:spPr/>
      <dgm:t>
        <a:bodyPr/>
        <a:lstStyle/>
        <a:p>
          <a:endParaRPr lang="en-GB"/>
        </a:p>
      </dgm:t>
    </dgm:pt>
    <dgm:pt modelId="{601F2329-AA7F-4701-9C07-BACD2692704D}">
      <dgm:prSet phldrT="[Text]"/>
      <dgm:spPr/>
      <dgm:t>
        <a:bodyPr/>
        <a:lstStyle/>
        <a:p>
          <a:r>
            <a:rPr lang="en-GB" dirty="0" smtClean="0">
              <a:hlinkClick xmlns:r="http://schemas.openxmlformats.org/officeDocument/2006/relationships" r:id="rId1" action="ppaction://hlinksldjump"/>
            </a:rPr>
            <a:t>Knowledge and comprehension</a:t>
          </a:r>
          <a:endParaRPr lang="en-GB" dirty="0"/>
        </a:p>
      </dgm:t>
    </dgm:pt>
    <dgm:pt modelId="{5C3F2053-6115-42E6-917B-ACB8A52D3A40}" type="parTrans" cxnId="{55377CA4-7ACC-4940-8CB0-381C9FDE1402}">
      <dgm:prSet/>
      <dgm:spPr/>
      <dgm:t>
        <a:bodyPr/>
        <a:lstStyle/>
        <a:p>
          <a:endParaRPr lang="en-GB"/>
        </a:p>
      </dgm:t>
    </dgm:pt>
    <dgm:pt modelId="{32E2D2F5-54F7-4815-88E4-AFAA147BFAD9}" type="sibTrans" cxnId="{55377CA4-7ACC-4940-8CB0-381C9FDE1402}">
      <dgm:prSet/>
      <dgm:spPr/>
      <dgm:t>
        <a:bodyPr/>
        <a:lstStyle/>
        <a:p>
          <a:endParaRPr lang="en-GB"/>
        </a:p>
      </dgm:t>
    </dgm:pt>
    <dgm:pt modelId="{5A2ACF15-EE4E-4E3F-963B-395BA76BAB0E}">
      <dgm:prSet phldrT="[Text]"/>
      <dgm:spPr/>
      <dgm:t>
        <a:bodyPr/>
        <a:lstStyle/>
        <a:p>
          <a:r>
            <a:rPr lang="en-GB" dirty="0" smtClean="0"/>
            <a:t>Level 5</a:t>
          </a:r>
          <a:endParaRPr lang="en-GB" dirty="0"/>
        </a:p>
      </dgm:t>
    </dgm:pt>
    <dgm:pt modelId="{D9ABEDC8-A8DF-4349-AC9A-E3C6B5F98B7D}" type="parTrans" cxnId="{EEA993C3-3868-4371-9620-C3773E925337}">
      <dgm:prSet/>
      <dgm:spPr/>
      <dgm:t>
        <a:bodyPr/>
        <a:lstStyle/>
        <a:p>
          <a:endParaRPr lang="en-GB"/>
        </a:p>
      </dgm:t>
    </dgm:pt>
    <dgm:pt modelId="{957FA3DF-05BC-48AA-8F3B-343C9A293AD6}" type="sibTrans" cxnId="{EEA993C3-3868-4371-9620-C3773E925337}">
      <dgm:prSet/>
      <dgm:spPr/>
      <dgm:t>
        <a:bodyPr/>
        <a:lstStyle/>
        <a:p>
          <a:endParaRPr lang="en-GB"/>
        </a:p>
      </dgm:t>
    </dgm:pt>
    <dgm:pt modelId="{F23F7379-6E21-4816-8CB9-393C1BFF9E07}">
      <dgm:prSet phldrT="[Text]"/>
      <dgm:spPr/>
      <dgm:t>
        <a:bodyPr/>
        <a:lstStyle/>
        <a:p>
          <a:r>
            <a:rPr lang="en-GB" dirty="0" smtClean="0"/>
            <a:t>Knowledge, application and analysis</a:t>
          </a:r>
          <a:br>
            <a:rPr lang="en-GB" dirty="0" smtClean="0"/>
          </a:br>
          <a:endParaRPr lang="en-GB" dirty="0"/>
        </a:p>
      </dgm:t>
    </dgm:pt>
    <dgm:pt modelId="{6F6DB6F0-5BC0-44D5-BF57-629494C043D7}" type="parTrans" cxnId="{A931B8C8-8970-4112-8394-D1BA533C9219}">
      <dgm:prSet/>
      <dgm:spPr/>
      <dgm:t>
        <a:bodyPr/>
        <a:lstStyle/>
        <a:p>
          <a:endParaRPr lang="en-GB"/>
        </a:p>
      </dgm:t>
    </dgm:pt>
    <dgm:pt modelId="{4FF7E3A3-A43D-4C5D-B378-40C4B3C4EBD7}" type="sibTrans" cxnId="{A931B8C8-8970-4112-8394-D1BA533C9219}">
      <dgm:prSet/>
      <dgm:spPr/>
      <dgm:t>
        <a:bodyPr/>
        <a:lstStyle/>
        <a:p>
          <a:endParaRPr lang="en-GB"/>
        </a:p>
      </dgm:t>
    </dgm:pt>
    <dgm:pt modelId="{042A58C7-E3BE-4615-8ADA-308C739E033C}">
      <dgm:prSet phldrT="[Text]"/>
      <dgm:spPr/>
      <dgm:t>
        <a:bodyPr/>
        <a:lstStyle/>
        <a:p>
          <a:r>
            <a:rPr lang="en-GB" dirty="0" smtClean="0"/>
            <a:t>Level 6 </a:t>
          </a:r>
          <a:endParaRPr lang="en-GB" dirty="0"/>
        </a:p>
      </dgm:t>
    </dgm:pt>
    <dgm:pt modelId="{DE5A45E7-8FFC-4F68-A3EF-5818B9F38963}" type="parTrans" cxnId="{15183013-F1F7-465E-A795-04E289E7CF9E}">
      <dgm:prSet/>
      <dgm:spPr/>
      <dgm:t>
        <a:bodyPr/>
        <a:lstStyle/>
        <a:p>
          <a:endParaRPr lang="en-GB"/>
        </a:p>
      </dgm:t>
    </dgm:pt>
    <dgm:pt modelId="{C1BD5DF8-1761-4EAB-AE57-16A3220A1800}" type="sibTrans" cxnId="{15183013-F1F7-465E-A795-04E289E7CF9E}">
      <dgm:prSet/>
      <dgm:spPr/>
      <dgm:t>
        <a:bodyPr/>
        <a:lstStyle/>
        <a:p>
          <a:endParaRPr lang="en-GB"/>
        </a:p>
      </dgm:t>
    </dgm:pt>
    <dgm:pt modelId="{048F40C8-8689-44B2-BD65-5E4178190D79}">
      <dgm:prSet phldrT="[Text]"/>
      <dgm:spPr/>
      <dgm:t>
        <a:bodyPr/>
        <a:lstStyle/>
        <a:p>
          <a:r>
            <a:rPr lang="en-GB" dirty="0" smtClean="0">
              <a:hlinkClick xmlns:r="http://schemas.openxmlformats.org/officeDocument/2006/relationships" r:id="rId2" action="ppaction://hlinksldjump"/>
            </a:rPr>
            <a:t>Application, analysis, synthesis and evaluation</a:t>
          </a:r>
          <a:endParaRPr lang="en-GB" dirty="0"/>
        </a:p>
      </dgm:t>
    </dgm:pt>
    <dgm:pt modelId="{0A14099C-B931-4939-9DEC-EEC6F63AAD2A}" type="parTrans" cxnId="{1DEA87A8-65A5-4577-A5B9-0F6D6A81C56E}">
      <dgm:prSet/>
      <dgm:spPr/>
      <dgm:t>
        <a:bodyPr/>
        <a:lstStyle/>
        <a:p>
          <a:endParaRPr lang="en-GB"/>
        </a:p>
      </dgm:t>
    </dgm:pt>
    <dgm:pt modelId="{1753F3FF-A63A-490E-ADD4-496F2E76AC3C}" type="sibTrans" cxnId="{1DEA87A8-65A5-4577-A5B9-0F6D6A81C56E}">
      <dgm:prSet/>
      <dgm:spPr/>
      <dgm:t>
        <a:bodyPr/>
        <a:lstStyle/>
        <a:p>
          <a:endParaRPr lang="en-GB"/>
        </a:p>
      </dgm:t>
    </dgm:pt>
    <dgm:pt modelId="{60D6447F-AAAC-4755-9971-7A983CC9BCEA}" type="pres">
      <dgm:prSet presAssocID="{A50F93D0-EEFB-4854-9F47-43BF1ABDA78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7D03BE7-55E8-4FD6-8DE0-578644C60D49}" type="pres">
      <dgm:prSet presAssocID="{2B4CA03C-9CA6-45CA-942E-C4ACFF9161E2}" presName="linNode" presStyleCnt="0"/>
      <dgm:spPr/>
    </dgm:pt>
    <dgm:pt modelId="{7824571E-DAE5-4ED6-A178-CC732B65D07F}" type="pres">
      <dgm:prSet presAssocID="{2B4CA03C-9CA6-45CA-942E-C4ACFF9161E2}" presName="parTx" presStyleLbl="revTx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6923E3F-CF32-47A6-94FB-192F5103CA36}" type="pres">
      <dgm:prSet presAssocID="{2B4CA03C-9CA6-45CA-942E-C4ACFF9161E2}" presName="bracket" presStyleLbl="parChTrans1D1" presStyleIdx="0" presStyleCnt="3"/>
      <dgm:spPr/>
    </dgm:pt>
    <dgm:pt modelId="{6E8B42B1-4FCF-401E-A3CD-0898B5B881B6}" type="pres">
      <dgm:prSet presAssocID="{2B4CA03C-9CA6-45CA-942E-C4ACFF9161E2}" presName="spH" presStyleCnt="0"/>
      <dgm:spPr/>
    </dgm:pt>
    <dgm:pt modelId="{EDC6A6A5-9C12-4DE9-B558-92992F6023F1}" type="pres">
      <dgm:prSet presAssocID="{2B4CA03C-9CA6-45CA-942E-C4ACFF9161E2}" presName="des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C59CDD-117E-4BF0-BE7A-0C268B7A90D9}" type="pres">
      <dgm:prSet presAssocID="{B07F2905-EB30-4831-B7A6-E5F46D377876}" presName="spV" presStyleCnt="0"/>
      <dgm:spPr/>
    </dgm:pt>
    <dgm:pt modelId="{4690F997-234B-47D4-8DC2-95F0011F6F93}" type="pres">
      <dgm:prSet presAssocID="{5A2ACF15-EE4E-4E3F-963B-395BA76BAB0E}" presName="linNode" presStyleCnt="0"/>
      <dgm:spPr/>
    </dgm:pt>
    <dgm:pt modelId="{925F429A-DD7F-41BC-8141-58F5FB92DCEA}" type="pres">
      <dgm:prSet presAssocID="{5A2ACF15-EE4E-4E3F-963B-395BA76BAB0E}" presName="parTx" presStyleLbl="revTx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767A545-97DC-4C55-B046-CDDD3EDA9DA0}" type="pres">
      <dgm:prSet presAssocID="{5A2ACF15-EE4E-4E3F-963B-395BA76BAB0E}" presName="bracket" presStyleLbl="parChTrans1D1" presStyleIdx="1" presStyleCnt="3"/>
      <dgm:spPr/>
    </dgm:pt>
    <dgm:pt modelId="{52309AA5-7C9E-4118-8516-BB268A8F2A72}" type="pres">
      <dgm:prSet presAssocID="{5A2ACF15-EE4E-4E3F-963B-395BA76BAB0E}" presName="spH" presStyleCnt="0"/>
      <dgm:spPr/>
    </dgm:pt>
    <dgm:pt modelId="{73E0196A-2FB4-4CD1-A3CA-3D1E6AA1106C}" type="pres">
      <dgm:prSet presAssocID="{5A2ACF15-EE4E-4E3F-963B-395BA76BAB0E}" presName="des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302735-5B9B-4751-A362-D42C61025176}" type="pres">
      <dgm:prSet presAssocID="{957FA3DF-05BC-48AA-8F3B-343C9A293AD6}" presName="spV" presStyleCnt="0"/>
      <dgm:spPr/>
    </dgm:pt>
    <dgm:pt modelId="{03DCBF10-1B0E-4EFC-A8E2-E6CADFC720AB}" type="pres">
      <dgm:prSet presAssocID="{042A58C7-E3BE-4615-8ADA-308C739E033C}" presName="linNode" presStyleCnt="0"/>
      <dgm:spPr/>
    </dgm:pt>
    <dgm:pt modelId="{754CA01B-A1A6-45DC-8303-7027B87CE769}" type="pres">
      <dgm:prSet presAssocID="{042A58C7-E3BE-4615-8ADA-308C739E033C}" presName="parTx" presStyleLbl="revTx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C15AC2-B527-43E0-852A-989543F0856D}" type="pres">
      <dgm:prSet presAssocID="{042A58C7-E3BE-4615-8ADA-308C739E033C}" presName="bracket" presStyleLbl="parChTrans1D1" presStyleIdx="2" presStyleCnt="3"/>
      <dgm:spPr/>
    </dgm:pt>
    <dgm:pt modelId="{9C4A2432-353B-4D88-B81B-D445A87FB698}" type="pres">
      <dgm:prSet presAssocID="{042A58C7-E3BE-4615-8ADA-308C739E033C}" presName="spH" presStyleCnt="0"/>
      <dgm:spPr/>
    </dgm:pt>
    <dgm:pt modelId="{BC2D463C-2763-42F9-B490-C843401EE603}" type="pres">
      <dgm:prSet presAssocID="{042A58C7-E3BE-4615-8ADA-308C739E033C}" presName="des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DEA87A8-65A5-4577-A5B9-0F6D6A81C56E}" srcId="{042A58C7-E3BE-4615-8ADA-308C739E033C}" destId="{048F40C8-8689-44B2-BD65-5E4178190D79}" srcOrd="0" destOrd="0" parTransId="{0A14099C-B931-4939-9DEC-EEC6F63AAD2A}" sibTransId="{1753F3FF-A63A-490E-ADD4-496F2E76AC3C}"/>
    <dgm:cxn modelId="{8D21F340-B493-4472-99AA-49C9063F10BC}" type="presOf" srcId="{2B4CA03C-9CA6-45CA-942E-C4ACFF9161E2}" destId="{7824571E-DAE5-4ED6-A178-CC732B65D07F}" srcOrd="0" destOrd="0" presId="urn:diagrams.loki3.com/BracketList+Icon"/>
    <dgm:cxn modelId="{3BE54783-F86E-4B38-A8DD-82D70E89E964}" type="presOf" srcId="{601F2329-AA7F-4701-9C07-BACD2692704D}" destId="{EDC6A6A5-9C12-4DE9-B558-92992F6023F1}" srcOrd="0" destOrd="0" presId="urn:diagrams.loki3.com/BracketList+Icon"/>
    <dgm:cxn modelId="{EEA993C3-3868-4371-9620-C3773E925337}" srcId="{A50F93D0-EEFB-4854-9F47-43BF1ABDA783}" destId="{5A2ACF15-EE4E-4E3F-963B-395BA76BAB0E}" srcOrd="1" destOrd="0" parTransId="{D9ABEDC8-A8DF-4349-AC9A-E3C6B5F98B7D}" sibTransId="{957FA3DF-05BC-48AA-8F3B-343C9A293AD6}"/>
    <dgm:cxn modelId="{B6317279-22A6-480D-AF9D-4D12BB7EC92C}" type="presOf" srcId="{048F40C8-8689-44B2-BD65-5E4178190D79}" destId="{BC2D463C-2763-42F9-B490-C843401EE603}" srcOrd="0" destOrd="0" presId="urn:diagrams.loki3.com/BracketList+Icon"/>
    <dgm:cxn modelId="{A931B8C8-8970-4112-8394-D1BA533C9219}" srcId="{5A2ACF15-EE4E-4E3F-963B-395BA76BAB0E}" destId="{F23F7379-6E21-4816-8CB9-393C1BFF9E07}" srcOrd="0" destOrd="0" parTransId="{6F6DB6F0-5BC0-44D5-BF57-629494C043D7}" sibTransId="{4FF7E3A3-A43D-4C5D-B378-40C4B3C4EBD7}"/>
    <dgm:cxn modelId="{55377CA4-7ACC-4940-8CB0-381C9FDE1402}" srcId="{2B4CA03C-9CA6-45CA-942E-C4ACFF9161E2}" destId="{601F2329-AA7F-4701-9C07-BACD2692704D}" srcOrd="0" destOrd="0" parTransId="{5C3F2053-6115-42E6-917B-ACB8A52D3A40}" sibTransId="{32E2D2F5-54F7-4815-88E4-AFAA147BFAD9}"/>
    <dgm:cxn modelId="{FB9E76D2-45DC-44C0-99BE-E13CA1616CD5}" type="presOf" srcId="{5A2ACF15-EE4E-4E3F-963B-395BA76BAB0E}" destId="{925F429A-DD7F-41BC-8141-58F5FB92DCEA}" srcOrd="0" destOrd="0" presId="urn:diagrams.loki3.com/BracketList+Icon"/>
    <dgm:cxn modelId="{ED2F8DFA-79DE-48B5-84BF-EC919F08A0BC}" type="presOf" srcId="{F23F7379-6E21-4816-8CB9-393C1BFF9E07}" destId="{73E0196A-2FB4-4CD1-A3CA-3D1E6AA1106C}" srcOrd="0" destOrd="0" presId="urn:diagrams.loki3.com/BracketList+Icon"/>
    <dgm:cxn modelId="{15183013-F1F7-465E-A795-04E289E7CF9E}" srcId="{A50F93D0-EEFB-4854-9F47-43BF1ABDA783}" destId="{042A58C7-E3BE-4615-8ADA-308C739E033C}" srcOrd="2" destOrd="0" parTransId="{DE5A45E7-8FFC-4F68-A3EF-5818B9F38963}" sibTransId="{C1BD5DF8-1761-4EAB-AE57-16A3220A1800}"/>
    <dgm:cxn modelId="{B2E70C21-1535-4C7F-88B4-5DF0B8D0CD5F}" type="presOf" srcId="{A50F93D0-EEFB-4854-9F47-43BF1ABDA783}" destId="{60D6447F-AAAC-4755-9971-7A983CC9BCEA}" srcOrd="0" destOrd="0" presId="urn:diagrams.loki3.com/BracketList+Icon"/>
    <dgm:cxn modelId="{3DAFEBCE-2061-4C29-A655-6A8CDE367206}" srcId="{A50F93D0-EEFB-4854-9F47-43BF1ABDA783}" destId="{2B4CA03C-9CA6-45CA-942E-C4ACFF9161E2}" srcOrd="0" destOrd="0" parTransId="{15D36AD0-BD7F-4005-9CD4-F38B2B7F9639}" sibTransId="{B07F2905-EB30-4831-B7A6-E5F46D377876}"/>
    <dgm:cxn modelId="{19342107-6221-4033-AC92-5762C025A8D6}" type="presOf" srcId="{042A58C7-E3BE-4615-8ADA-308C739E033C}" destId="{754CA01B-A1A6-45DC-8303-7027B87CE769}" srcOrd="0" destOrd="0" presId="urn:diagrams.loki3.com/BracketList+Icon"/>
    <dgm:cxn modelId="{8A012E24-CC8E-4D6E-8604-D91C16779B8D}" type="presParOf" srcId="{60D6447F-AAAC-4755-9971-7A983CC9BCEA}" destId="{37D03BE7-55E8-4FD6-8DE0-578644C60D49}" srcOrd="0" destOrd="0" presId="urn:diagrams.loki3.com/BracketList+Icon"/>
    <dgm:cxn modelId="{27D5DA23-6EB8-422A-92E1-B238BB514363}" type="presParOf" srcId="{37D03BE7-55E8-4FD6-8DE0-578644C60D49}" destId="{7824571E-DAE5-4ED6-A178-CC732B65D07F}" srcOrd="0" destOrd="0" presId="urn:diagrams.loki3.com/BracketList+Icon"/>
    <dgm:cxn modelId="{FAFF3427-5714-44DB-94F6-4708A4D3B09F}" type="presParOf" srcId="{37D03BE7-55E8-4FD6-8DE0-578644C60D49}" destId="{96923E3F-CF32-47A6-94FB-192F5103CA36}" srcOrd="1" destOrd="0" presId="urn:diagrams.loki3.com/BracketList+Icon"/>
    <dgm:cxn modelId="{164CB5F6-B061-42E9-99E4-ACC52C5FD0FA}" type="presParOf" srcId="{37D03BE7-55E8-4FD6-8DE0-578644C60D49}" destId="{6E8B42B1-4FCF-401E-A3CD-0898B5B881B6}" srcOrd="2" destOrd="0" presId="urn:diagrams.loki3.com/BracketList+Icon"/>
    <dgm:cxn modelId="{552112A1-60BE-4616-AB04-35D45A223E23}" type="presParOf" srcId="{37D03BE7-55E8-4FD6-8DE0-578644C60D49}" destId="{EDC6A6A5-9C12-4DE9-B558-92992F6023F1}" srcOrd="3" destOrd="0" presId="urn:diagrams.loki3.com/BracketList+Icon"/>
    <dgm:cxn modelId="{6E4E29E7-AD7B-4625-977D-4C49829E14A3}" type="presParOf" srcId="{60D6447F-AAAC-4755-9971-7A983CC9BCEA}" destId="{29C59CDD-117E-4BF0-BE7A-0C268B7A90D9}" srcOrd="1" destOrd="0" presId="urn:diagrams.loki3.com/BracketList+Icon"/>
    <dgm:cxn modelId="{BB44729F-A8EE-47DA-94B3-02BC7F520191}" type="presParOf" srcId="{60D6447F-AAAC-4755-9971-7A983CC9BCEA}" destId="{4690F997-234B-47D4-8DC2-95F0011F6F93}" srcOrd="2" destOrd="0" presId="urn:diagrams.loki3.com/BracketList+Icon"/>
    <dgm:cxn modelId="{EB6F444E-401F-41EB-BC07-4C7E10C7C756}" type="presParOf" srcId="{4690F997-234B-47D4-8DC2-95F0011F6F93}" destId="{925F429A-DD7F-41BC-8141-58F5FB92DCEA}" srcOrd="0" destOrd="0" presId="urn:diagrams.loki3.com/BracketList+Icon"/>
    <dgm:cxn modelId="{B52AE33F-9FB9-4B9B-A85B-07A81127CED5}" type="presParOf" srcId="{4690F997-234B-47D4-8DC2-95F0011F6F93}" destId="{0767A545-97DC-4C55-B046-CDDD3EDA9DA0}" srcOrd="1" destOrd="0" presId="urn:diagrams.loki3.com/BracketList+Icon"/>
    <dgm:cxn modelId="{919A2B9B-BFB8-4D37-981D-00678A3A41A2}" type="presParOf" srcId="{4690F997-234B-47D4-8DC2-95F0011F6F93}" destId="{52309AA5-7C9E-4118-8516-BB268A8F2A72}" srcOrd="2" destOrd="0" presId="urn:diagrams.loki3.com/BracketList+Icon"/>
    <dgm:cxn modelId="{A3EF3763-EF35-4232-8718-454A60078DA0}" type="presParOf" srcId="{4690F997-234B-47D4-8DC2-95F0011F6F93}" destId="{73E0196A-2FB4-4CD1-A3CA-3D1E6AA1106C}" srcOrd="3" destOrd="0" presId="urn:diagrams.loki3.com/BracketList+Icon"/>
    <dgm:cxn modelId="{E70DC2D2-F865-4D9C-844D-A64BB47FACA3}" type="presParOf" srcId="{60D6447F-AAAC-4755-9971-7A983CC9BCEA}" destId="{AE302735-5B9B-4751-A362-D42C61025176}" srcOrd="3" destOrd="0" presId="urn:diagrams.loki3.com/BracketList+Icon"/>
    <dgm:cxn modelId="{CD7FCA8D-779A-4E8C-B778-75FB9E28FD97}" type="presParOf" srcId="{60D6447F-AAAC-4755-9971-7A983CC9BCEA}" destId="{03DCBF10-1B0E-4EFC-A8E2-E6CADFC720AB}" srcOrd="4" destOrd="0" presId="urn:diagrams.loki3.com/BracketList+Icon"/>
    <dgm:cxn modelId="{729EA262-92B4-47A5-A47F-4947237FFA96}" type="presParOf" srcId="{03DCBF10-1B0E-4EFC-A8E2-E6CADFC720AB}" destId="{754CA01B-A1A6-45DC-8303-7027B87CE769}" srcOrd="0" destOrd="0" presId="urn:diagrams.loki3.com/BracketList+Icon"/>
    <dgm:cxn modelId="{250F5996-ECFE-4DA8-B2C9-EB79543BB20A}" type="presParOf" srcId="{03DCBF10-1B0E-4EFC-A8E2-E6CADFC720AB}" destId="{C7C15AC2-B527-43E0-852A-989543F0856D}" srcOrd="1" destOrd="0" presId="urn:diagrams.loki3.com/BracketList+Icon"/>
    <dgm:cxn modelId="{985891CA-5509-4A12-B88C-D55ADEBB994D}" type="presParOf" srcId="{03DCBF10-1B0E-4EFC-A8E2-E6CADFC720AB}" destId="{9C4A2432-353B-4D88-B81B-D445A87FB698}" srcOrd="2" destOrd="0" presId="urn:diagrams.loki3.com/BracketList+Icon"/>
    <dgm:cxn modelId="{189D5BB4-E250-4699-A8A5-2AF652CFED44}" type="presParOf" srcId="{03DCBF10-1B0E-4EFC-A8E2-E6CADFC720AB}" destId="{BC2D463C-2763-42F9-B490-C843401EE603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24571E-DAE5-4ED6-A178-CC732B65D07F}">
      <dsp:nvSpPr>
        <dsp:cNvPr id="0" name=""/>
        <dsp:cNvSpPr/>
      </dsp:nvSpPr>
      <dsp:spPr>
        <a:xfrm>
          <a:off x="0" y="313881"/>
          <a:ext cx="1889125" cy="63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81280" rIns="227584" bIns="81280" numCol="1" spcCol="1270" anchor="ctr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Level 4</a:t>
          </a:r>
          <a:endParaRPr lang="en-GB" sz="3200" kern="1200" dirty="0"/>
        </a:p>
      </dsp:txBody>
      <dsp:txXfrm>
        <a:off x="0" y="313881"/>
        <a:ext cx="1889125" cy="633600"/>
      </dsp:txXfrm>
    </dsp:sp>
    <dsp:sp modelId="{96923E3F-CF32-47A6-94FB-192F5103CA36}">
      <dsp:nvSpPr>
        <dsp:cNvPr id="0" name=""/>
        <dsp:cNvSpPr/>
      </dsp:nvSpPr>
      <dsp:spPr>
        <a:xfrm>
          <a:off x="1889124" y="76281"/>
          <a:ext cx="377825" cy="11088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C6A6A5-9C12-4DE9-B558-92992F6023F1}">
      <dsp:nvSpPr>
        <dsp:cNvPr id="0" name=""/>
        <dsp:cNvSpPr/>
      </dsp:nvSpPr>
      <dsp:spPr>
        <a:xfrm>
          <a:off x="2418079" y="76281"/>
          <a:ext cx="5138420" cy="1108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200" kern="1200" dirty="0" smtClean="0">
              <a:hlinkClick xmlns:r="http://schemas.openxmlformats.org/officeDocument/2006/relationships" r:id="" action="ppaction://hlinksldjump"/>
            </a:rPr>
            <a:t>Knowledge and comprehension</a:t>
          </a:r>
          <a:endParaRPr lang="en-GB" sz="3200" kern="1200" dirty="0"/>
        </a:p>
      </dsp:txBody>
      <dsp:txXfrm>
        <a:off x="2418079" y="76281"/>
        <a:ext cx="5138420" cy="1108800"/>
      </dsp:txXfrm>
    </dsp:sp>
    <dsp:sp modelId="{925F429A-DD7F-41BC-8141-58F5FB92DCEA}">
      <dsp:nvSpPr>
        <dsp:cNvPr id="0" name=""/>
        <dsp:cNvSpPr/>
      </dsp:nvSpPr>
      <dsp:spPr>
        <a:xfrm>
          <a:off x="0" y="1755681"/>
          <a:ext cx="1887280" cy="63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81280" rIns="227584" bIns="81280" numCol="1" spcCol="1270" anchor="ctr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Level 5</a:t>
          </a:r>
          <a:endParaRPr lang="en-GB" sz="3200" kern="1200" dirty="0"/>
        </a:p>
      </dsp:txBody>
      <dsp:txXfrm>
        <a:off x="0" y="1755681"/>
        <a:ext cx="1887280" cy="633600"/>
      </dsp:txXfrm>
    </dsp:sp>
    <dsp:sp modelId="{0767A545-97DC-4C55-B046-CDDD3EDA9DA0}">
      <dsp:nvSpPr>
        <dsp:cNvPr id="0" name=""/>
        <dsp:cNvSpPr/>
      </dsp:nvSpPr>
      <dsp:spPr>
        <a:xfrm>
          <a:off x="1887280" y="1300281"/>
          <a:ext cx="377456" cy="1544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E0196A-2FB4-4CD1-A3CA-3D1E6AA1106C}">
      <dsp:nvSpPr>
        <dsp:cNvPr id="0" name=""/>
        <dsp:cNvSpPr/>
      </dsp:nvSpPr>
      <dsp:spPr>
        <a:xfrm>
          <a:off x="2415718" y="1300281"/>
          <a:ext cx="5133402" cy="154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200" kern="1200" dirty="0" smtClean="0"/>
            <a:t>Knowledge, application and analysis</a:t>
          </a:r>
          <a:br>
            <a:rPr lang="en-GB" sz="3200" kern="1200" dirty="0" smtClean="0"/>
          </a:br>
          <a:endParaRPr lang="en-GB" sz="3200" kern="1200" dirty="0"/>
        </a:p>
      </dsp:txBody>
      <dsp:txXfrm>
        <a:off x="2415718" y="1300281"/>
        <a:ext cx="5133402" cy="1544400"/>
      </dsp:txXfrm>
    </dsp:sp>
    <dsp:sp modelId="{754CA01B-A1A6-45DC-8303-7027B87CE769}">
      <dsp:nvSpPr>
        <dsp:cNvPr id="0" name=""/>
        <dsp:cNvSpPr/>
      </dsp:nvSpPr>
      <dsp:spPr>
        <a:xfrm>
          <a:off x="0" y="3197481"/>
          <a:ext cx="1887280" cy="63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81280" rIns="227584" bIns="81280" numCol="1" spcCol="1270" anchor="ctr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Level 6 </a:t>
          </a:r>
          <a:endParaRPr lang="en-GB" sz="3200" kern="1200" dirty="0"/>
        </a:p>
      </dsp:txBody>
      <dsp:txXfrm>
        <a:off x="0" y="3197481"/>
        <a:ext cx="1887280" cy="633600"/>
      </dsp:txXfrm>
    </dsp:sp>
    <dsp:sp modelId="{C7C15AC2-B527-43E0-852A-989543F0856D}">
      <dsp:nvSpPr>
        <dsp:cNvPr id="0" name=""/>
        <dsp:cNvSpPr/>
      </dsp:nvSpPr>
      <dsp:spPr>
        <a:xfrm>
          <a:off x="1887280" y="2959881"/>
          <a:ext cx="377456" cy="11088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D463C-2763-42F9-B490-C843401EE603}">
      <dsp:nvSpPr>
        <dsp:cNvPr id="0" name=""/>
        <dsp:cNvSpPr/>
      </dsp:nvSpPr>
      <dsp:spPr>
        <a:xfrm>
          <a:off x="2415718" y="2959881"/>
          <a:ext cx="5133402" cy="1108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200" kern="1200" dirty="0" smtClean="0">
              <a:hlinkClick xmlns:r="http://schemas.openxmlformats.org/officeDocument/2006/relationships" r:id="" action="ppaction://hlinksldjump"/>
            </a:rPr>
            <a:t>Application, analysis, synthesis and evaluation</a:t>
          </a:r>
          <a:endParaRPr lang="en-GB" sz="3200" kern="1200" dirty="0"/>
        </a:p>
      </dsp:txBody>
      <dsp:txXfrm>
        <a:off x="2415718" y="2959881"/>
        <a:ext cx="5133402" cy="1108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3989E-CAD1-9F49-A91C-6A894369865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75A2B-5E60-6549-B1E8-64468F31C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523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BD09A-375D-574D-A744-3A8E627CB1BB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0DA1F-18DF-7B47-9EAA-34C53031E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197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0DA1F-18DF-7B47-9EAA-34C53031E3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35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September 2015 (updated December 2017)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Simon Whiffin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2015 (updated December 2017)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Whiffin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2015 (updated December 2017)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Whiffin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2015 (updated December 2017)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Whiffin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r>
              <a:rPr lang="en-US" smtClean="0"/>
              <a:t>September 2015 (updated December 2017)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r>
              <a:rPr lang="en-US" smtClean="0"/>
              <a:t>Simon Whiffin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r>
              <a:rPr lang="en-US" smtClean="0"/>
              <a:t>September 2015 (updated December 2017)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r>
              <a:rPr lang="en-US" smtClean="0"/>
              <a:t>Simon Whiffin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2015 (updated December 2017)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Whiffin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September 2015 (updated December 2017)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Simon Whiffin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September 2015 (updated December 2017)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Simon Whiffin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r>
              <a:rPr lang="en-US" smtClean="0"/>
              <a:t>September 2015 (updated December 2017)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r>
              <a:rPr lang="en-US" smtClean="0"/>
              <a:t>Simon Whiffin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2015 (updated December 2017)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Whiffin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2015 (updated December 2017)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Whiffin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2015 (updated December 2017)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Whiffin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2015 (updated December 2017)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Whiffin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September 2015 (updated December 2017)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Simon Whiffin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September 2015 (updated December 2017)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Simon Whiffin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2015 (updated December 2017)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Whiffin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2015 (updated December 2017)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Whiffin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2015 (updated December 2017)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Whiffin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2015 (updated December 2017)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Whiffin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September 2015 (updated December 2017)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Simon Whiffin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getpocket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663366"/>
                </a:solidFill>
              </a:rPr>
              <a:t>Academic planning &amp;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GB" dirty="0">
                <a:solidFill>
                  <a:srgbClr val="888888"/>
                </a:solidFill>
              </a:rPr>
              <a:t>The outline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98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Clarify the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Consider this example from a level </a:t>
            </a:r>
            <a:r>
              <a:rPr lang="en-GB" smtClean="0"/>
              <a:t>4 module</a:t>
            </a:r>
          </a:p>
          <a:p>
            <a:r>
              <a:rPr lang="en-GB" dirty="0" smtClean="0"/>
              <a:t>An </a:t>
            </a:r>
            <a:r>
              <a:rPr lang="en-GB" dirty="0"/>
              <a:t>individual 20 minute poster presentation to a small group of students. One examiner and one moderator, of a situation from practice relating to communication.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The </a:t>
            </a:r>
            <a:r>
              <a:rPr lang="en-GB" dirty="0"/>
              <a:t>poster presentation should demonstrate the importance of and barriers to effective communication whilst recognising the needs of the individual. Strategies for effective communication should be discussed.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Appropriate </a:t>
            </a:r>
            <a:r>
              <a:rPr lang="en-GB" dirty="0"/>
              <a:t>literature will be used as references to support the content of the presentation, and a copy of the reference list will be submitted in </a:t>
            </a:r>
            <a:r>
              <a:rPr lang="en-GB" dirty="0" err="1"/>
              <a:t>turnitin</a:t>
            </a:r>
            <a:r>
              <a:rPr lang="en-GB" dirty="0"/>
              <a:t>.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2015 (updated December 2017)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Whiffin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0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Organise and plan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2015 (updated December 2017)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Whiffin</a:t>
            </a:r>
            <a:endParaRPr lang="en-U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5" y="1524001"/>
            <a:ext cx="7556500" cy="4339116"/>
          </a:xfrm>
        </p:spPr>
      </p:pic>
    </p:spTree>
    <p:extLst>
      <p:ext uri="{BB962C8B-B14F-4D97-AF65-F5344CB8AC3E}">
        <p14:creationId xmlns:p14="http://schemas.microsoft.com/office/powerpoint/2010/main" val="368372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Organise and plan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286" y="1351855"/>
            <a:ext cx="4696650" cy="507173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2015 (updated December 2017)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Whiffin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2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Organise and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03454" lvl="0" indent="-203454" defTabSz="813816">
              <a:spcBef>
                <a:spcPts val="1700"/>
              </a:spcBef>
              <a:defRPr sz="1800">
                <a:solidFill>
                  <a:srgbClr val="000000"/>
                </a:solidFill>
              </a:defRPr>
            </a:pPr>
            <a:r>
              <a:rPr lang="en-GB" sz="1779" dirty="0">
                <a:solidFill>
                  <a:srgbClr val="595959"/>
                </a:solidFill>
              </a:rPr>
              <a:t>Organise</a:t>
            </a:r>
          </a:p>
          <a:p>
            <a:pPr marL="406908" lvl="1" indent="-203454" defTabSz="813816">
              <a:spcBef>
                <a:spcPts val="1700"/>
              </a:spcBef>
              <a:defRPr sz="1800">
                <a:solidFill>
                  <a:srgbClr val="000000"/>
                </a:solidFill>
              </a:defRPr>
            </a:pPr>
            <a:r>
              <a:rPr lang="en-GB" sz="1779" dirty="0">
                <a:solidFill>
                  <a:srgbClr val="595959"/>
                </a:solidFill>
              </a:rPr>
              <a:t>use a chart or mind map to link ideas and </a:t>
            </a:r>
            <a:r>
              <a:rPr lang="en-GB" sz="1779" dirty="0" smtClean="0">
                <a:solidFill>
                  <a:srgbClr val="595959"/>
                </a:solidFill>
              </a:rPr>
              <a:t>details this will help with the research stage</a:t>
            </a:r>
            <a:endParaRPr lang="en-GB" sz="1779" dirty="0">
              <a:solidFill>
                <a:srgbClr val="595959"/>
              </a:solidFill>
            </a:endParaRPr>
          </a:p>
          <a:p>
            <a:pPr marL="406908" lvl="1" indent="-203454" defTabSz="813816">
              <a:spcBef>
                <a:spcPts val="1700"/>
              </a:spcBef>
              <a:defRPr sz="1800">
                <a:solidFill>
                  <a:srgbClr val="000000"/>
                </a:solidFill>
              </a:defRPr>
            </a:pPr>
            <a:r>
              <a:rPr lang="en-GB" sz="1779" dirty="0">
                <a:solidFill>
                  <a:srgbClr val="595959"/>
                </a:solidFill>
              </a:rPr>
              <a:t>or use ‘post-it notes’ to identify areas in the subject you want to </a:t>
            </a:r>
            <a:r>
              <a:rPr lang="en-GB" sz="1779" dirty="0" smtClean="0">
                <a:solidFill>
                  <a:srgbClr val="595959"/>
                </a:solidFill>
              </a:rPr>
              <a:t>address</a:t>
            </a:r>
            <a:br>
              <a:rPr lang="en-GB" sz="1779" dirty="0" smtClean="0">
                <a:solidFill>
                  <a:srgbClr val="595959"/>
                </a:solidFill>
              </a:rPr>
            </a:br>
            <a:r>
              <a:rPr lang="en-GB" sz="1779" dirty="0" smtClean="0">
                <a:solidFill>
                  <a:srgbClr val="595959"/>
                </a:solidFill>
              </a:rPr>
              <a:t>eventually these will map to paragraphs in your essay </a:t>
            </a:r>
            <a:br>
              <a:rPr lang="en-GB" sz="1779" dirty="0" smtClean="0">
                <a:solidFill>
                  <a:srgbClr val="595959"/>
                </a:solidFill>
              </a:rPr>
            </a:br>
            <a:r>
              <a:rPr lang="en-GB" sz="1779" dirty="0" smtClean="0">
                <a:solidFill>
                  <a:srgbClr val="595959"/>
                </a:solidFill>
              </a:rPr>
              <a:t>make </a:t>
            </a:r>
            <a:r>
              <a:rPr lang="en-GB" sz="1779" dirty="0">
                <a:solidFill>
                  <a:srgbClr val="595959"/>
                </a:solidFill>
              </a:rPr>
              <a:t>a rough essay outline plan as this will help your shape your ideas and provide a focus for your </a:t>
            </a:r>
            <a:r>
              <a:rPr lang="en-GB" sz="1779" dirty="0" smtClean="0">
                <a:solidFill>
                  <a:srgbClr val="595959"/>
                </a:solidFill>
              </a:rPr>
              <a:t>reading</a:t>
            </a:r>
          </a:p>
          <a:p>
            <a:pPr marL="406908" lvl="1" indent="-203454" defTabSz="813816">
              <a:spcBef>
                <a:spcPts val="1700"/>
              </a:spcBef>
              <a:defRPr sz="1800">
                <a:solidFill>
                  <a:srgbClr val="000000"/>
                </a:solidFill>
              </a:defRPr>
            </a:pPr>
            <a:r>
              <a:rPr lang="en-GB" sz="1779" dirty="0" smtClean="0">
                <a:solidFill>
                  <a:srgbClr val="595959"/>
                </a:solidFill>
              </a:rPr>
              <a:t>Make sure that you back up your work</a:t>
            </a:r>
            <a:endParaRPr lang="en-GB" sz="1779" dirty="0">
              <a:solidFill>
                <a:srgbClr val="595959"/>
              </a:solidFill>
            </a:endParaRPr>
          </a:p>
          <a:p>
            <a:pPr marL="203454" lvl="0" indent="-203454" defTabSz="813816">
              <a:spcBef>
                <a:spcPts val="1700"/>
              </a:spcBef>
              <a:defRPr sz="1800">
                <a:solidFill>
                  <a:srgbClr val="000000"/>
                </a:solidFill>
              </a:defRPr>
            </a:pPr>
            <a:r>
              <a:rPr lang="en-GB" sz="1779" dirty="0">
                <a:solidFill>
                  <a:srgbClr val="595959"/>
                </a:solidFill>
              </a:rPr>
              <a:t>Plan</a:t>
            </a:r>
          </a:p>
          <a:p>
            <a:pPr marL="406908" lvl="1" indent="-203454" defTabSz="813816">
              <a:spcBef>
                <a:spcPts val="1700"/>
              </a:spcBef>
              <a:defRPr sz="1800">
                <a:solidFill>
                  <a:srgbClr val="000000"/>
                </a:solidFill>
              </a:defRPr>
            </a:pPr>
            <a:r>
              <a:rPr lang="en-GB" sz="1779" dirty="0">
                <a:solidFill>
                  <a:srgbClr val="595959"/>
                </a:solidFill>
              </a:rPr>
              <a:t>review what you are doing to prevent repetition (common mistake)</a:t>
            </a:r>
          </a:p>
          <a:p>
            <a:pPr marL="406908" lvl="1" indent="-203454" defTabSz="813816">
              <a:spcBef>
                <a:spcPts val="1700"/>
              </a:spcBef>
              <a:defRPr sz="1800">
                <a:solidFill>
                  <a:srgbClr val="000000"/>
                </a:solidFill>
              </a:defRPr>
            </a:pPr>
            <a:r>
              <a:rPr lang="en-GB" sz="1779" dirty="0">
                <a:solidFill>
                  <a:srgbClr val="595959"/>
                </a:solidFill>
              </a:rPr>
              <a:t>subject areas in your introduction map to sections in the body of the essay</a:t>
            </a:r>
          </a:p>
          <a:p>
            <a:pPr marL="406908" lvl="1" indent="-203454" defTabSz="813816">
              <a:spcBef>
                <a:spcPts val="1700"/>
              </a:spcBef>
              <a:defRPr sz="1800">
                <a:solidFill>
                  <a:srgbClr val="000000"/>
                </a:solidFill>
              </a:defRPr>
            </a:pPr>
            <a:r>
              <a:rPr lang="en-GB" sz="1779" dirty="0" smtClean="0">
                <a:solidFill>
                  <a:srgbClr val="595959"/>
                </a:solidFill>
              </a:rPr>
              <a:t>Manage your time identify </a:t>
            </a:r>
            <a:r>
              <a:rPr lang="en-GB" sz="1779" dirty="0">
                <a:solidFill>
                  <a:srgbClr val="595959"/>
                </a:solidFill>
              </a:rPr>
              <a:t>time to write but be realistic. little and often </a:t>
            </a:r>
            <a:endParaRPr lang="en-GB" sz="1779" dirty="0" smtClean="0">
              <a:solidFill>
                <a:srgbClr val="595959"/>
              </a:solidFill>
            </a:endParaRPr>
          </a:p>
          <a:p>
            <a:pPr marL="406908" lvl="1" indent="-203454" defTabSz="813816">
              <a:spcBef>
                <a:spcPts val="1700"/>
              </a:spcBef>
              <a:defRPr sz="1800">
                <a:solidFill>
                  <a:srgbClr val="000000"/>
                </a:solidFill>
              </a:defRPr>
            </a:pPr>
            <a:r>
              <a:rPr lang="en-GB" sz="1779" dirty="0" smtClean="0">
                <a:solidFill>
                  <a:srgbClr val="595959"/>
                </a:solidFill>
              </a:rPr>
              <a:t>Find a space to study</a:t>
            </a:r>
            <a:endParaRPr lang="en-GB" sz="1779" dirty="0">
              <a:solidFill>
                <a:srgbClr val="595959"/>
              </a:solidFill>
            </a:endParaRP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2015 (updated December 2017)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Whiffin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2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Organise and plan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68" y="1140633"/>
            <a:ext cx="8787589" cy="5095409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2015 (updated December 2017)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Whiffin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841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663366"/>
                </a:solidFill>
              </a:rPr>
              <a:t>Collect and record information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75720"/>
            <a:ext cx="7556313" cy="4750444"/>
          </a:xfrm>
        </p:spPr>
        <p:txBody>
          <a:bodyPr>
            <a:normAutofit/>
          </a:bodyPr>
          <a:lstStyle/>
          <a:p>
            <a:pPr marL="182880" lvl="0" indent="-182880" defTabSz="731520">
              <a:spcBef>
                <a:spcPts val="1600"/>
              </a:spcBef>
              <a:defRPr sz="1800">
                <a:solidFill>
                  <a:srgbClr val="000000"/>
                </a:solidFill>
              </a:defRPr>
            </a:pPr>
            <a:r>
              <a:rPr lang="en-GB" sz="1600" dirty="0" smtClean="0">
                <a:solidFill>
                  <a:srgbClr val="595959"/>
                </a:solidFill>
              </a:rPr>
              <a:t>Research is the building block of any writing</a:t>
            </a:r>
          </a:p>
          <a:p>
            <a:pPr marL="182880" lvl="0" indent="-182880" defTabSz="731520">
              <a:spcBef>
                <a:spcPts val="1600"/>
              </a:spcBef>
              <a:defRPr sz="1800">
                <a:solidFill>
                  <a:srgbClr val="000000"/>
                </a:solidFill>
              </a:defRPr>
            </a:pPr>
            <a:r>
              <a:rPr lang="en-GB" sz="1600" dirty="0" smtClean="0">
                <a:solidFill>
                  <a:srgbClr val="595959"/>
                </a:solidFill>
              </a:rPr>
              <a:t>use </a:t>
            </a:r>
            <a:r>
              <a:rPr lang="en-GB" sz="1600" dirty="0">
                <a:solidFill>
                  <a:srgbClr val="595959"/>
                </a:solidFill>
              </a:rPr>
              <a:t>a wide range of resources</a:t>
            </a:r>
          </a:p>
          <a:p>
            <a:pPr marL="365760" lvl="1" indent="-182880" defTabSz="731520">
              <a:spcBef>
                <a:spcPts val="1600"/>
              </a:spcBef>
              <a:defRPr sz="1800">
                <a:solidFill>
                  <a:srgbClr val="000000"/>
                </a:solidFill>
              </a:defRPr>
            </a:pPr>
            <a:r>
              <a:rPr lang="en-GB" sz="1600" dirty="0">
                <a:solidFill>
                  <a:srgbClr val="595959"/>
                </a:solidFill>
              </a:rPr>
              <a:t>journals, books, NICE guidelines, Trust policies/protocols</a:t>
            </a:r>
          </a:p>
          <a:p>
            <a:pPr marL="365760" lvl="1" indent="-182880" defTabSz="731520">
              <a:spcBef>
                <a:spcPts val="1600"/>
              </a:spcBef>
              <a:defRPr sz="1800">
                <a:solidFill>
                  <a:srgbClr val="000000"/>
                </a:solidFill>
              </a:defRPr>
            </a:pPr>
            <a:r>
              <a:rPr lang="en-GB" sz="1600" dirty="0">
                <a:solidFill>
                  <a:srgbClr val="595959"/>
                </a:solidFill>
              </a:rPr>
              <a:t>10 year </a:t>
            </a:r>
            <a:r>
              <a:rPr lang="en-GB" sz="1600" dirty="0" smtClean="0">
                <a:solidFill>
                  <a:srgbClr val="595959"/>
                </a:solidFill>
              </a:rPr>
              <a:t>rule</a:t>
            </a:r>
          </a:p>
          <a:p>
            <a:pPr marL="365760" lvl="1" indent="-182880" defTabSz="731520">
              <a:spcBef>
                <a:spcPts val="1600"/>
              </a:spcBef>
              <a:defRPr sz="1800">
                <a:solidFill>
                  <a:srgbClr val="000000"/>
                </a:solidFill>
              </a:defRPr>
            </a:pPr>
            <a:r>
              <a:rPr lang="en-GB" sz="1600" dirty="0" smtClean="0">
                <a:solidFill>
                  <a:srgbClr val="595959"/>
                </a:solidFill>
              </a:rPr>
              <a:t>Think about your sources of information</a:t>
            </a:r>
            <a:endParaRPr lang="en-GB" sz="1600" dirty="0">
              <a:solidFill>
                <a:srgbClr val="595959"/>
              </a:solidFill>
            </a:endParaRPr>
          </a:p>
          <a:p>
            <a:pPr marL="182880" lvl="0" indent="-182880" defTabSz="731520">
              <a:spcBef>
                <a:spcPts val="1600"/>
              </a:spcBef>
              <a:defRPr sz="1800">
                <a:solidFill>
                  <a:srgbClr val="000000"/>
                </a:solidFill>
              </a:defRPr>
            </a:pPr>
            <a:r>
              <a:rPr lang="en-GB" sz="1600" dirty="0">
                <a:solidFill>
                  <a:srgbClr val="595959"/>
                </a:solidFill>
              </a:rPr>
              <a:t>be selective you can’t use everything</a:t>
            </a:r>
          </a:p>
          <a:p>
            <a:pPr marL="365760" lvl="1" indent="-182880" defTabSz="731520">
              <a:spcBef>
                <a:spcPts val="1600"/>
              </a:spcBef>
              <a:defRPr sz="1800">
                <a:solidFill>
                  <a:srgbClr val="000000"/>
                </a:solidFill>
              </a:defRPr>
            </a:pPr>
            <a:r>
              <a:rPr lang="en-GB" sz="1600" dirty="0">
                <a:solidFill>
                  <a:srgbClr val="595959"/>
                </a:solidFill>
              </a:rPr>
              <a:t>12-15 references is about right for a 2500 word essay</a:t>
            </a:r>
          </a:p>
          <a:p>
            <a:pPr marL="182880" lvl="0" indent="-182880" defTabSz="731520">
              <a:spcBef>
                <a:spcPts val="1600"/>
              </a:spcBef>
              <a:defRPr sz="1800">
                <a:solidFill>
                  <a:srgbClr val="000000"/>
                </a:solidFill>
              </a:defRPr>
            </a:pPr>
            <a:r>
              <a:rPr lang="en-GB" sz="1600" dirty="0">
                <a:solidFill>
                  <a:srgbClr val="595959"/>
                </a:solidFill>
              </a:rPr>
              <a:t>keep a notebook to hand to jot down ideas</a:t>
            </a:r>
          </a:p>
          <a:p>
            <a:pPr marL="182880" lvl="0" indent="-182880" defTabSz="731520">
              <a:spcBef>
                <a:spcPts val="1600"/>
              </a:spcBef>
              <a:defRPr sz="1800">
                <a:solidFill>
                  <a:srgbClr val="000000"/>
                </a:solidFill>
              </a:defRPr>
            </a:pPr>
            <a:r>
              <a:rPr lang="en-GB" sz="1600" dirty="0">
                <a:solidFill>
                  <a:srgbClr val="595959"/>
                </a:solidFill>
              </a:rPr>
              <a:t>when you’ve read something make a note of where you have found </a:t>
            </a:r>
            <a:r>
              <a:rPr lang="en-GB" sz="1600" dirty="0" smtClean="0">
                <a:solidFill>
                  <a:srgbClr val="595959"/>
                </a:solidFill>
              </a:rPr>
              <a:t>it. use apps like </a:t>
            </a:r>
            <a:r>
              <a:rPr lang="en-GB" sz="1600" dirty="0" smtClean="0">
                <a:solidFill>
                  <a:srgbClr val="595959"/>
                </a:solidFill>
                <a:hlinkClick r:id="rId2"/>
              </a:rPr>
              <a:t>Pocket</a:t>
            </a:r>
            <a:r>
              <a:rPr lang="en-GB" sz="1600" dirty="0" smtClean="0">
                <a:solidFill>
                  <a:srgbClr val="595959"/>
                </a:solidFill>
              </a:rPr>
              <a:t> to save content</a:t>
            </a:r>
            <a:endParaRPr lang="en-GB" sz="1600" dirty="0">
              <a:solidFill>
                <a:srgbClr val="595959"/>
              </a:solidFill>
            </a:endParaRP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2015 (updated December 2017)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Whiffin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05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Collect and record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33384"/>
            <a:ext cx="7556313" cy="4692779"/>
          </a:xfrm>
        </p:spPr>
        <p:txBody>
          <a:bodyPr>
            <a:normAutofit/>
          </a:bodyPr>
          <a:lstStyle/>
          <a:p>
            <a:pPr marL="182880" lvl="0" indent="-182880" defTabSz="731520">
              <a:spcBef>
                <a:spcPts val="1600"/>
              </a:spcBef>
              <a:defRPr sz="1800">
                <a:solidFill>
                  <a:srgbClr val="000000"/>
                </a:solidFill>
              </a:defRPr>
            </a:pPr>
            <a:r>
              <a:rPr lang="en-GB" sz="1600" dirty="0">
                <a:solidFill>
                  <a:srgbClr val="595959"/>
                </a:solidFill>
              </a:rPr>
              <a:t>framing what you are writing about as a question will help you identify key words and phrases to aid your search for literature</a:t>
            </a:r>
          </a:p>
          <a:p>
            <a:pPr marL="365760" lvl="1" indent="-182880" defTabSz="731520">
              <a:spcBef>
                <a:spcPts val="1600"/>
              </a:spcBef>
              <a:defRPr sz="1800">
                <a:solidFill>
                  <a:srgbClr val="000000"/>
                </a:solidFill>
              </a:defRPr>
            </a:pPr>
            <a:r>
              <a:rPr lang="en-GB" sz="1600" dirty="0">
                <a:solidFill>
                  <a:srgbClr val="595959"/>
                </a:solidFill>
              </a:rPr>
              <a:t>You might use a framework like SPICE to help you produce a defined </a:t>
            </a:r>
            <a:r>
              <a:rPr lang="en-GB" sz="1600" dirty="0" smtClean="0">
                <a:solidFill>
                  <a:srgbClr val="595959"/>
                </a:solidFill>
              </a:rPr>
              <a:t>question</a:t>
            </a:r>
          </a:p>
          <a:p>
            <a:pPr marL="594360" lvl="2" indent="-182880" defTabSz="731520">
              <a:lnSpc>
                <a:spcPct val="110000"/>
              </a:lnSpc>
              <a:spcBef>
                <a:spcPts val="1600"/>
              </a:spcBef>
              <a:defRPr sz="1800">
                <a:solidFill>
                  <a:srgbClr val="000000"/>
                </a:solidFill>
              </a:defRPr>
            </a:pPr>
            <a:r>
              <a:rPr lang="en-GB" sz="1600" b="1" dirty="0" smtClean="0">
                <a:solidFill>
                  <a:srgbClr val="595959"/>
                </a:solidFill>
              </a:rPr>
              <a:t>S</a:t>
            </a:r>
            <a:r>
              <a:rPr lang="en-GB" sz="1600" dirty="0" smtClean="0">
                <a:solidFill>
                  <a:srgbClr val="595959"/>
                </a:solidFill>
              </a:rPr>
              <a:t>etting e.g. community</a:t>
            </a:r>
          </a:p>
          <a:p>
            <a:pPr marL="594360" lvl="2" indent="-182880" defTabSz="731520">
              <a:lnSpc>
                <a:spcPct val="110000"/>
              </a:lnSpc>
              <a:spcBef>
                <a:spcPts val="1600"/>
              </a:spcBef>
              <a:defRPr sz="1800">
                <a:solidFill>
                  <a:srgbClr val="000000"/>
                </a:solidFill>
              </a:defRPr>
            </a:pPr>
            <a:r>
              <a:rPr lang="en-GB" sz="1600" b="1" dirty="0" smtClean="0">
                <a:solidFill>
                  <a:srgbClr val="595959"/>
                </a:solidFill>
              </a:rPr>
              <a:t>P</a:t>
            </a:r>
            <a:r>
              <a:rPr lang="en-GB" sz="1600" dirty="0" smtClean="0">
                <a:solidFill>
                  <a:srgbClr val="595959"/>
                </a:solidFill>
              </a:rPr>
              <a:t>erspective e.g. community nursing team</a:t>
            </a:r>
          </a:p>
          <a:p>
            <a:pPr marL="594360" lvl="2" indent="-182880" defTabSz="731520">
              <a:lnSpc>
                <a:spcPct val="110000"/>
              </a:lnSpc>
              <a:spcBef>
                <a:spcPts val="1600"/>
              </a:spcBef>
              <a:defRPr sz="1800">
                <a:solidFill>
                  <a:srgbClr val="000000"/>
                </a:solidFill>
              </a:defRPr>
            </a:pPr>
            <a:r>
              <a:rPr lang="en-GB" sz="1600" b="1" dirty="0" smtClean="0">
                <a:solidFill>
                  <a:srgbClr val="595959"/>
                </a:solidFill>
              </a:rPr>
              <a:t>I</a:t>
            </a:r>
            <a:r>
              <a:rPr lang="en-GB" sz="1600" dirty="0" smtClean="0">
                <a:solidFill>
                  <a:srgbClr val="595959"/>
                </a:solidFill>
              </a:rPr>
              <a:t>ntervention </a:t>
            </a:r>
          </a:p>
          <a:p>
            <a:pPr marL="594360" lvl="2" indent="-182880" defTabSz="731520">
              <a:lnSpc>
                <a:spcPct val="110000"/>
              </a:lnSpc>
              <a:spcBef>
                <a:spcPts val="1600"/>
              </a:spcBef>
              <a:defRPr sz="1800">
                <a:solidFill>
                  <a:srgbClr val="000000"/>
                </a:solidFill>
              </a:defRPr>
            </a:pPr>
            <a:r>
              <a:rPr lang="en-GB" sz="1600" b="1" dirty="0" smtClean="0">
                <a:solidFill>
                  <a:srgbClr val="595959"/>
                </a:solidFill>
              </a:rPr>
              <a:t>C</a:t>
            </a:r>
            <a:r>
              <a:rPr lang="en-GB" sz="1600" dirty="0" smtClean="0">
                <a:solidFill>
                  <a:srgbClr val="595959"/>
                </a:solidFill>
              </a:rPr>
              <a:t>omparison </a:t>
            </a:r>
          </a:p>
          <a:p>
            <a:pPr marL="594360" lvl="2" indent="-182880" defTabSz="731520">
              <a:lnSpc>
                <a:spcPct val="110000"/>
              </a:lnSpc>
              <a:spcBef>
                <a:spcPts val="1600"/>
              </a:spcBef>
              <a:defRPr sz="1800">
                <a:solidFill>
                  <a:srgbClr val="000000"/>
                </a:solidFill>
              </a:defRPr>
            </a:pPr>
            <a:r>
              <a:rPr lang="en-GB" sz="1600" b="1" dirty="0" smtClean="0">
                <a:solidFill>
                  <a:srgbClr val="595959"/>
                </a:solidFill>
              </a:rPr>
              <a:t>E</a:t>
            </a:r>
            <a:r>
              <a:rPr lang="en-GB" sz="1600" dirty="0" smtClean="0">
                <a:solidFill>
                  <a:srgbClr val="595959"/>
                </a:solidFill>
              </a:rPr>
              <a:t>valuation what conclusions can be drawn</a:t>
            </a:r>
            <a:endParaRPr lang="en-GB" sz="1600" dirty="0">
              <a:solidFill>
                <a:srgbClr val="595959"/>
              </a:solidFill>
            </a:endParaRPr>
          </a:p>
          <a:p>
            <a:pPr marL="365760" lvl="1" indent="-182880" defTabSz="731520">
              <a:spcBef>
                <a:spcPts val="1600"/>
              </a:spcBef>
              <a:defRPr sz="1800">
                <a:solidFill>
                  <a:srgbClr val="000000"/>
                </a:solidFill>
              </a:defRPr>
            </a:pPr>
            <a:r>
              <a:rPr lang="en-GB" sz="1600" dirty="0">
                <a:solidFill>
                  <a:srgbClr val="595959"/>
                </a:solidFill>
              </a:rPr>
              <a:t>Does hand washing prevent cross infection?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2015 (updated December 2017)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Whiffin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7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Reflect and evaluate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595959"/>
                </a:solidFill>
              </a:rPr>
              <a:t>when you’ve gathered enough information step back to review where </a:t>
            </a:r>
            <a:r>
              <a:rPr lang="en-GB" dirty="0" smtClean="0">
                <a:solidFill>
                  <a:srgbClr val="595959"/>
                </a:solidFill>
              </a:rPr>
              <a:t>you’ve </a:t>
            </a:r>
            <a:r>
              <a:rPr lang="en-GB" dirty="0">
                <a:solidFill>
                  <a:srgbClr val="595959"/>
                </a:solidFill>
              </a:rPr>
              <a:t>got to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595959"/>
                </a:solidFill>
              </a:rPr>
              <a:t>ask the following questions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GB" sz="2000" dirty="0">
                <a:solidFill>
                  <a:srgbClr val="595959"/>
                </a:solidFill>
              </a:rPr>
              <a:t>what have you discovered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GB" sz="2000" dirty="0">
                <a:solidFill>
                  <a:srgbClr val="595959"/>
                </a:solidFill>
              </a:rPr>
              <a:t>has your view changed 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GB" sz="2000" dirty="0">
                <a:solidFill>
                  <a:srgbClr val="595959"/>
                </a:solidFill>
              </a:rPr>
              <a:t>have you clarified your argument 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GB" sz="2000" dirty="0">
                <a:solidFill>
                  <a:srgbClr val="595959"/>
                </a:solidFill>
              </a:rPr>
              <a:t>do you have enough evidence or too much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GB" sz="2000" dirty="0">
                <a:solidFill>
                  <a:srgbClr val="595959"/>
                </a:solidFill>
              </a:rPr>
              <a:t>does the literature show opposing arguments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2015 (updated December 2017)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Whiffin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4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Write an outline plan and first draft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595959"/>
                </a:solidFill>
              </a:rPr>
              <a:t>refine your plan from step three. in what order are you going to introduce each point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595959"/>
                </a:solidFill>
              </a:rPr>
              <a:t>use a numbered list/bullet points or headings to help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595959"/>
                </a:solidFill>
              </a:rPr>
              <a:t>get some sense of how many words you want to write for reach point (300 words is approximately one side )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595959"/>
                </a:solidFill>
              </a:rPr>
              <a:t>write out the first draft which does not have to be in order (especially if you have got writers block)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595959"/>
                </a:solidFill>
              </a:rPr>
              <a:t>do not worry about the style at this stage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595959"/>
                </a:solidFill>
              </a:rPr>
              <a:t>when you cite a source make a note of the fuller reference at the bottom of your document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2015 (updated December 2017)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Whiffin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253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 on your first draft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89737" lvl="0" indent="-189737" defTabSz="758951">
              <a:spcBef>
                <a:spcPts val="1600"/>
              </a:spcBef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595959"/>
                </a:solidFill>
              </a:rPr>
              <a:t>this is the stage where you develop what you have first written</a:t>
            </a:r>
          </a:p>
          <a:p>
            <a:pPr marL="189737" lvl="0" indent="-189737" defTabSz="758951">
              <a:spcBef>
                <a:spcPts val="1600"/>
              </a:spcBef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595959"/>
                </a:solidFill>
              </a:rPr>
              <a:t>Cottrell (2013) suggests you save your drafts as separate files e.g. draft1, draft2 and so on. Alternatively use the comments and tracking function in MS Word</a:t>
            </a:r>
          </a:p>
          <a:p>
            <a:pPr marL="189737" lvl="0" indent="-189737" defTabSz="758951">
              <a:spcBef>
                <a:spcPts val="1600"/>
              </a:spcBef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595959"/>
                </a:solidFill>
              </a:rPr>
              <a:t>check that your information is grouped and ordered into paragraphs</a:t>
            </a:r>
          </a:p>
          <a:p>
            <a:pPr marL="189737" lvl="0" indent="-189737" defTabSz="758951">
              <a:spcBef>
                <a:spcPts val="1600"/>
              </a:spcBef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595959"/>
                </a:solidFill>
              </a:rPr>
              <a:t>check that your argument is clear from one paragraph to the next. add sentences if necessary to link ideas (remember linking words)</a:t>
            </a:r>
          </a:p>
          <a:p>
            <a:pPr marL="189737" lvl="0" indent="-189737" defTabSz="758951">
              <a:spcBef>
                <a:spcPts val="1600"/>
              </a:spcBef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595959"/>
                </a:solidFill>
              </a:rPr>
              <a:t>check you have evidence to support want you have said (if you say “research shows’ cite the source)</a:t>
            </a:r>
          </a:p>
          <a:p>
            <a:pPr marL="189737" lvl="0" indent="-189737" defTabSz="758951">
              <a:spcBef>
                <a:spcPts val="1600"/>
              </a:spcBef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595959"/>
                </a:solidFill>
              </a:rPr>
              <a:t>if necessary look places where you can summarise what you have written to make the most effective use of the word count</a:t>
            </a:r>
          </a:p>
          <a:p>
            <a:pPr marL="189737" lvl="0" indent="-189737" defTabSz="758951">
              <a:spcBef>
                <a:spcPts val="1600"/>
              </a:spcBef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595959"/>
                </a:solidFill>
              </a:rPr>
              <a:t>put together the reference list using the correct referencing style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2015 (updated December 2017)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Whiffin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98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an essay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GB" dirty="0" smtClean="0">
                <a:solidFill>
                  <a:srgbClr val="595959"/>
                </a:solidFill>
              </a:rPr>
              <a:t>a </a:t>
            </a:r>
            <a:r>
              <a:rPr lang="en-GB" dirty="0">
                <a:solidFill>
                  <a:srgbClr val="595959"/>
                </a:solidFill>
              </a:rPr>
              <a:t>piece of writing that has a particular structure (e.g. starts with an introduction) and a logical sequence </a:t>
            </a:r>
            <a:endParaRPr lang="en-GB" dirty="0" smtClean="0">
              <a:solidFill>
                <a:srgbClr val="595959"/>
              </a:solidFill>
            </a:endParaRPr>
          </a:p>
          <a:p>
            <a:pPr lvl="0"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GB" dirty="0" smtClean="0">
                <a:solidFill>
                  <a:srgbClr val="595959"/>
                </a:solidFill>
              </a:rPr>
              <a:t>Godfrey (2009) refers  ‘The Diamond’ structure </a:t>
            </a:r>
            <a:endParaRPr lang="en-GB" dirty="0">
              <a:solidFill>
                <a:srgbClr val="595959"/>
              </a:solidFill>
            </a:endParaRPr>
          </a:p>
          <a:p>
            <a:pPr lvl="0"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595959"/>
                </a:solidFill>
              </a:rPr>
              <a:t>written in a formalised academic style not in a conversational manner e.g. don’t (more on this later)</a:t>
            </a:r>
          </a:p>
          <a:p>
            <a:pPr lvl="0"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595959"/>
                </a:solidFill>
              </a:rPr>
              <a:t>usually you will be given the title sometimes referred to as ‘the question’ and it will have a word limit </a:t>
            </a:r>
          </a:p>
          <a:p>
            <a:pPr lvl="0"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595959"/>
                </a:solidFill>
              </a:rPr>
              <a:t>analogous to a criminal court case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2015 (updated December 2017)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Whiffin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92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 draft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595959"/>
                </a:solidFill>
              </a:rPr>
              <a:t>‘fine tune’ your draft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595959"/>
                </a:solidFill>
              </a:rPr>
              <a:t>rewrite sections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595959"/>
                </a:solidFill>
              </a:rPr>
              <a:t>add further points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595959"/>
                </a:solidFill>
              </a:rPr>
              <a:t>incorporate any feedback from your </a:t>
            </a:r>
            <a:r>
              <a:rPr lang="en-GB" dirty="0" smtClean="0">
                <a:solidFill>
                  <a:srgbClr val="595959"/>
                </a:solidFill>
              </a:rPr>
              <a:t>lecturer</a:t>
            </a:r>
            <a:endParaRPr lang="en-GB" dirty="0">
              <a:solidFill>
                <a:srgbClr val="595959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595959"/>
                </a:solidFill>
              </a:rPr>
              <a:t>read your work aloud. Does it sound OK or are stumbling as you read which may indicate poor flow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595959"/>
                </a:solidFill>
              </a:rPr>
              <a:t>get someone to proof read your work.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2015 (updated December 2017)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Whiffin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517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>
                <a:solidFill>
                  <a:srgbClr val="595959"/>
                </a:solidFill>
              </a:rPr>
              <a:t>Cottrell S.  2013 </a:t>
            </a:r>
            <a:r>
              <a:rPr lang="en-GB" i="1" dirty="0">
                <a:solidFill>
                  <a:srgbClr val="595959"/>
                </a:solidFill>
              </a:rPr>
              <a:t>The Study Skills Handbook 4th Ed </a:t>
            </a:r>
            <a:r>
              <a:rPr lang="en-GB" dirty="0">
                <a:solidFill>
                  <a:srgbClr val="595959"/>
                </a:solidFill>
              </a:rPr>
              <a:t>Basingstoke: </a:t>
            </a:r>
            <a:r>
              <a:rPr lang="en-GB" dirty="0" err="1">
                <a:solidFill>
                  <a:srgbClr val="595959"/>
                </a:solidFill>
              </a:rPr>
              <a:t>Plagrave</a:t>
            </a:r>
            <a:r>
              <a:rPr lang="en-GB" dirty="0">
                <a:solidFill>
                  <a:srgbClr val="595959"/>
                </a:solidFill>
              </a:rPr>
              <a:t> </a:t>
            </a:r>
            <a:r>
              <a:rPr lang="en-GB" dirty="0" err="1" smtClean="0">
                <a:solidFill>
                  <a:srgbClr val="595959"/>
                </a:solidFill>
              </a:rPr>
              <a:t>Macmillian</a:t>
            </a:r>
            <a:endParaRPr lang="en-GB" dirty="0" smtClean="0">
              <a:solidFill>
                <a:srgbClr val="595959"/>
              </a:solidFill>
            </a:endParaRPr>
          </a:p>
          <a:p>
            <a:pPr lvl="0"/>
            <a:r>
              <a:rPr lang="en-GB" dirty="0"/>
              <a:t>Godfrey, J </a:t>
            </a:r>
            <a:r>
              <a:rPr lang="en-GB" dirty="0" smtClean="0"/>
              <a:t>2009 </a:t>
            </a:r>
            <a:r>
              <a:rPr lang="en-GB" i="1" dirty="0"/>
              <a:t>Writing for University (Pocket Study Skills) </a:t>
            </a:r>
            <a:r>
              <a:rPr lang="en-GB" dirty="0" err="1" smtClean="0"/>
              <a:t>Basingstoke:Palgrave</a:t>
            </a:r>
            <a:r>
              <a:rPr lang="en-GB" dirty="0" smtClean="0"/>
              <a:t> </a:t>
            </a:r>
            <a:r>
              <a:rPr lang="en-GB" dirty="0"/>
              <a:t>Macmillan </a:t>
            </a:r>
            <a:endParaRPr lang="en-GB" dirty="0">
              <a:solidFill>
                <a:srgbClr val="595959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2015 (updated December 2017)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Whiffin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96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 we write essays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813816">
              <a:spcBef>
                <a:spcPts val="17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595959"/>
                </a:solidFill>
              </a:rPr>
              <a:t>it is part of the assessment task on the module you are taking</a:t>
            </a:r>
          </a:p>
          <a:p>
            <a:pPr lvl="0" defTabSz="813816">
              <a:spcBef>
                <a:spcPts val="17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595959"/>
                </a:solidFill>
              </a:rPr>
              <a:t>enables you to demonstrate that you have met the learning outcomes for the module</a:t>
            </a:r>
          </a:p>
          <a:p>
            <a:pPr lvl="0" defTabSz="813816">
              <a:spcBef>
                <a:spcPts val="17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595959"/>
                </a:solidFill>
              </a:rPr>
              <a:t>learning and writing is an iterative process that allows a dialogue between you and the tutor.</a:t>
            </a:r>
          </a:p>
          <a:p>
            <a:pPr lvl="0" defTabSz="813816">
              <a:spcBef>
                <a:spcPts val="17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595959"/>
                </a:solidFill>
              </a:rPr>
              <a:t>feedback on your writing is part of the learning process</a:t>
            </a:r>
          </a:p>
          <a:p>
            <a:pPr lvl="0" defTabSz="813816">
              <a:spcBef>
                <a:spcPts val="17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595959"/>
                </a:solidFill>
              </a:rPr>
              <a:t>allows you to develop your writing skills</a:t>
            </a:r>
          </a:p>
          <a:p>
            <a:pPr lvl="0" defTabSz="813816">
              <a:spcBef>
                <a:spcPts val="17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595959"/>
                </a:solidFill>
              </a:rPr>
              <a:t>you can express your own views about the topic and makes links between the theory and your practice</a:t>
            </a:r>
          </a:p>
          <a:p>
            <a:pPr lvl="0" defTabSz="813816">
              <a:spcBef>
                <a:spcPts val="17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595959"/>
                </a:solidFill>
              </a:rPr>
              <a:t>engage in critical debates in your subject area (aside Twitter)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2015 (updated December 2017)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Whiffin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64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Differences between writing at Level 4 and level 5/6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9135285"/>
              </p:ext>
            </p:extLst>
          </p:nvPr>
        </p:nvGraphicFramePr>
        <p:xfrm>
          <a:off x="498475" y="1981200"/>
          <a:ext cx="7556500" cy="414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Whiffin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2015 (updated December 2017)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78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Knowledge and comprehension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About remembering and explaining information</a:t>
            </a:r>
          </a:p>
          <a:p>
            <a:r>
              <a:rPr lang="en-GB" dirty="0" smtClean="0"/>
              <a:t>Relevant words</a:t>
            </a:r>
          </a:p>
          <a:p>
            <a:pPr lvl="1"/>
            <a:r>
              <a:rPr lang="en-GB" dirty="0" smtClean="0"/>
              <a:t>Knowledge: define, identify, present, relate</a:t>
            </a:r>
          </a:p>
          <a:p>
            <a:pPr lvl="1"/>
            <a:r>
              <a:rPr lang="en-GB" dirty="0" smtClean="0"/>
              <a:t>Comprehension: interpret, distinguish, explain, summarise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Whiffin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2015 (updated December 2017)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62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Application, analysis, synthesis and evaluation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This is about </a:t>
            </a:r>
          </a:p>
          <a:p>
            <a:pPr lvl="1"/>
            <a:r>
              <a:rPr lang="en-GB" dirty="0" smtClean="0"/>
              <a:t>Using information in different ways</a:t>
            </a:r>
          </a:p>
          <a:p>
            <a:pPr lvl="1"/>
            <a:r>
              <a:rPr lang="en-GB" dirty="0" smtClean="0"/>
              <a:t>Applying knowledge and comprehension to a problem or situation</a:t>
            </a:r>
          </a:p>
          <a:p>
            <a:pPr lvl="1"/>
            <a:r>
              <a:rPr lang="en-GB" dirty="0" smtClean="0"/>
              <a:t>Dividing something into its constitute parts and examine the relationship between those parts</a:t>
            </a:r>
          </a:p>
          <a:p>
            <a:pPr lvl="1"/>
            <a:r>
              <a:rPr lang="en-GB" dirty="0" smtClean="0"/>
              <a:t>Compiling </a:t>
            </a:r>
            <a:r>
              <a:rPr lang="en-GB" dirty="0"/>
              <a:t>information into different </a:t>
            </a:r>
            <a:r>
              <a:rPr lang="en-GB" dirty="0" smtClean="0"/>
              <a:t>solutions or putting information together in new way</a:t>
            </a:r>
          </a:p>
          <a:p>
            <a:pPr lvl="1"/>
            <a:r>
              <a:rPr lang="en-GB" dirty="0" smtClean="0"/>
              <a:t>Making reasoned judgments</a:t>
            </a:r>
          </a:p>
          <a:p>
            <a:r>
              <a:rPr lang="en-GB" dirty="0" smtClean="0"/>
              <a:t>Relevant words</a:t>
            </a:r>
          </a:p>
          <a:p>
            <a:pPr lvl="1"/>
            <a:r>
              <a:rPr lang="en-GB" dirty="0" smtClean="0"/>
              <a:t>application/applying: produce, relate, select, chose, illustrate</a:t>
            </a:r>
          </a:p>
          <a:p>
            <a:pPr lvl="1"/>
            <a:r>
              <a:rPr lang="en-GB" dirty="0" smtClean="0"/>
              <a:t>Analysis: distinguish between, differentiate, compare, contrast</a:t>
            </a:r>
          </a:p>
          <a:p>
            <a:pPr lvl="1"/>
            <a:r>
              <a:rPr lang="en-GB" dirty="0" smtClean="0"/>
              <a:t>Synthesis: plan, prepare, formulate, construct</a:t>
            </a:r>
          </a:p>
          <a:p>
            <a:pPr lvl="1"/>
            <a:r>
              <a:rPr lang="en-GB" dirty="0" smtClean="0"/>
              <a:t>Evaluation: judge, assess, critique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Whiffin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2015 (updated December 2017)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109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Module 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66850"/>
            <a:ext cx="7556313" cy="4659313"/>
          </a:xfrm>
        </p:spPr>
        <p:txBody>
          <a:bodyPr>
            <a:normAutofit/>
          </a:bodyPr>
          <a:lstStyle/>
          <a:p>
            <a:r>
              <a:rPr lang="en-GB" dirty="0"/>
              <a:t>1. </a:t>
            </a:r>
            <a:r>
              <a:rPr lang="en-GB" b="1" dirty="0"/>
              <a:t>Identify</a:t>
            </a:r>
            <a:r>
              <a:rPr lang="en-GB" dirty="0"/>
              <a:t> research methods to investigate and elicit factors that </a:t>
            </a:r>
            <a:r>
              <a:rPr lang="en-GB" dirty="0" smtClean="0"/>
              <a:t> produce </a:t>
            </a:r>
            <a:r>
              <a:rPr lang="en-GB" dirty="0"/>
              <a:t>health and promote the health and  wellbeing of </a:t>
            </a:r>
            <a:r>
              <a:rPr lang="en-GB" dirty="0" smtClean="0"/>
              <a:t>individuals ,groups</a:t>
            </a:r>
            <a:r>
              <a:rPr lang="en-GB" dirty="0"/>
              <a:t>, communities and populations</a:t>
            </a:r>
            <a:r>
              <a:rPr lang="en-GB" dirty="0" smtClean="0"/>
              <a:t>. </a:t>
            </a:r>
            <a:r>
              <a:rPr lang="en-GB" dirty="0"/>
              <a:t> </a:t>
            </a:r>
          </a:p>
          <a:p>
            <a:r>
              <a:rPr lang="en-GB" dirty="0"/>
              <a:t>2. </a:t>
            </a:r>
            <a:r>
              <a:rPr lang="en-GB" b="1" dirty="0"/>
              <a:t>Evaluate</a:t>
            </a:r>
            <a:r>
              <a:rPr lang="en-GB" dirty="0"/>
              <a:t> epidemiological and research methods to draw causal </a:t>
            </a:r>
            <a:r>
              <a:rPr lang="en-GB" dirty="0" smtClean="0"/>
              <a:t>inferences</a:t>
            </a:r>
            <a:r>
              <a:rPr lang="en-GB" dirty="0"/>
              <a:t> </a:t>
            </a:r>
          </a:p>
          <a:p>
            <a:r>
              <a:rPr lang="en-GB" dirty="0"/>
              <a:t>3. Discuss how epidemiological and research evidence may be used to map and reduce health inequalities</a:t>
            </a:r>
            <a:r>
              <a:rPr lang="en-GB" dirty="0" smtClean="0"/>
              <a:t>.</a:t>
            </a:r>
            <a:r>
              <a:rPr lang="en-GB" dirty="0"/>
              <a:t> </a:t>
            </a:r>
          </a:p>
          <a:p>
            <a:r>
              <a:rPr lang="en-GB" dirty="0"/>
              <a:t>4. </a:t>
            </a:r>
            <a:r>
              <a:rPr lang="en-GB" b="1" dirty="0"/>
              <a:t>Analyse</a:t>
            </a:r>
            <a:r>
              <a:rPr lang="en-GB" dirty="0"/>
              <a:t> the contribution epidemiology and research may make to the development of policy, services, practice and treatments  </a:t>
            </a:r>
          </a:p>
          <a:p>
            <a:r>
              <a:rPr lang="en-GB" dirty="0"/>
              <a:t>5. </a:t>
            </a:r>
            <a:r>
              <a:rPr lang="en-GB" b="1" dirty="0"/>
              <a:t>Critique</a:t>
            </a:r>
            <a:r>
              <a:rPr lang="en-GB" dirty="0"/>
              <a:t> epidemiological and research findings</a:t>
            </a:r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Whiffin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2015 (updated December 2017)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64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writing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595959"/>
                </a:solidFill>
              </a:rPr>
              <a:t>Cottrell (2013) suggests a seven point plan</a:t>
            </a:r>
          </a:p>
          <a:p>
            <a:pPr lvl="0"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595959"/>
                </a:solidFill>
              </a:rPr>
              <a:t>clarify the task</a:t>
            </a:r>
          </a:p>
          <a:p>
            <a:pPr>
              <a:buFont typeface="Wingdings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595959"/>
                </a:solidFill>
              </a:rPr>
              <a:t>organise and plan</a:t>
            </a:r>
          </a:p>
          <a:p>
            <a:pPr lvl="0"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GB" dirty="0" smtClean="0">
                <a:solidFill>
                  <a:srgbClr val="595959"/>
                </a:solidFill>
              </a:rPr>
              <a:t>collect </a:t>
            </a:r>
            <a:r>
              <a:rPr lang="en-GB" dirty="0">
                <a:solidFill>
                  <a:srgbClr val="595959"/>
                </a:solidFill>
              </a:rPr>
              <a:t>and record information</a:t>
            </a:r>
          </a:p>
          <a:p>
            <a:pPr lvl="0"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GB" dirty="0" smtClean="0">
                <a:solidFill>
                  <a:srgbClr val="595959"/>
                </a:solidFill>
              </a:rPr>
              <a:t>reflect </a:t>
            </a:r>
            <a:r>
              <a:rPr lang="en-GB" dirty="0">
                <a:solidFill>
                  <a:srgbClr val="595959"/>
                </a:solidFill>
              </a:rPr>
              <a:t>and evaluate</a:t>
            </a:r>
          </a:p>
          <a:p>
            <a:pPr lvl="0"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595959"/>
                </a:solidFill>
              </a:rPr>
              <a:t>write an outline plan and first draft</a:t>
            </a:r>
          </a:p>
          <a:p>
            <a:pPr lvl="0"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595959"/>
                </a:solidFill>
              </a:rPr>
              <a:t>work on your first draft</a:t>
            </a:r>
          </a:p>
          <a:p>
            <a:pPr lvl="0"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595959"/>
                </a:solidFill>
              </a:rPr>
              <a:t>final draft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2015 (updated December 2017)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Whiffin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6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Clarify the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595959"/>
                </a:solidFill>
              </a:rPr>
              <a:t>ensure you know what you are being asked to do</a:t>
            </a:r>
          </a:p>
          <a:p>
            <a:pPr lvl="1"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595959"/>
                </a:solidFill>
              </a:rPr>
              <a:t>may help to write it out in your own words</a:t>
            </a:r>
          </a:p>
          <a:p>
            <a:pPr lvl="1"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595959"/>
                </a:solidFill>
              </a:rPr>
              <a:t>check with your lecturer if you are not </a:t>
            </a:r>
            <a:r>
              <a:rPr lang="en-GB" dirty="0" smtClean="0">
                <a:solidFill>
                  <a:srgbClr val="595959"/>
                </a:solidFill>
              </a:rPr>
              <a:t>sure</a:t>
            </a:r>
          </a:p>
          <a:p>
            <a:pPr lvl="1"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GB" dirty="0" smtClean="0">
                <a:solidFill>
                  <a:srgbClr val="595959"/>
                </a:solidFill>
              </a:rPr>
              <a:t>Consider the following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/>
              <a:t>‘Choose an aspect of continence care and analyse the evidence base which currently underpins your practice in this area’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/>
              <a:t>‘Bladder training is widely used in the treatment of urge urinary incontinence. Critically analyse the evidence base which currently underpins practice in this area</a:t>
            </a:r>
            <a:r>
              <a:rPr lang="en-GB" dirty="0" smtClean="0"/>
              <a:t>’</a:t>
            </a:r>
            <a:endParaRPr lang="en-GB" sz="2000" dirty="0">
              <a:solidFill>
                <a:srgbClr val="595959"/>
              </a:solidFill>
            </a:endParaRPr>
          </a:p>
          <a:p>
            <a:pPr lvl="0"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595959"/>
                </a:solidFill>
              </a:rPr>
              <a:t>what do you already know about the topic </a:t>
            </a:r>
          </a:p>
          <a:p>
            <a:pPr lvl="0"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595959"/>
                </a:solidFill>
              </a:rPr>
              <a:t>identify areas that are unclear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2015 (updated December 2017)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Whiffin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70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2F984E0275A647AF6ECFD6B1116B35" ma:contentTypeVersion="0" ma:contentTypeDescription="Create a new document." ma:contentTypeScope="" ma:versionID="b3912463d718f0b562148547ae42016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C135EA-AF56-4F7D-A924-DDCACE15EE32}">
  <ds:schemaRefs>
    <ds:schemaRef ds:uri="http://purl.org/dc/dcmitype/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A5E56B7-2DC7-40DF-ADB4-B74483DED2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FBE27D5-2E2A-4AB1-8162-B8F6A9D55E8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896</TotalTime>
  <Words>1280</Words>
  <Application>Microsoft Office PowerPoint</Application>
  <PresentationFormat>On-screen Show (4:3)</PresentationFormat>
  <Paragraphs>173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Advantage</vt:lpstr>
      <vt:lpstr>Academic planning &amp; writing</vt:lpstr>
      <vt:lpstr>What is an essay</vt:lpstr>
      <vt:lpstr>Why do we write essays</vt:lpstr>
      <vt:lpstr>Differences between writing at Level 4 and level 5/6</vt:lpstr>
      <vt:lpstr>Knowledge and comprehension</vt:lpstr>
      <vt:lpstr>Application, analysis, synthesis and evaluation </vt:lpstr>
      <vt:lpstr>Module learning outcomes</vt:lpstr>
      <vt:lpstr>The writing process</vt:lpstr>
      <vt:lpstr>Clarify the task</vt:lpstr>
      <vt:lpstr>Clarify the task</vt:lpstr>
      <vt:lpstr>Organise and plan</vt:lpstr>
      <vt:lpstr>Organise and plan</vt:lpstr>
      <vt:lpstr>Organise and plan</vt:lpstr>
      <vt:lpstr>Organise and plan</vt:lpstr>
      <vt:lpstr>Collect and record information </vt:lpstr>
      <vt:lpstr>Collect and record information</vt:lpstr>
      <vt:lpstr>Reflect and evaluate</vt:lpstr>
      <vt:lpstr>Write an outline plan and first draft</vt:lpstr>
      <vt:lpstr>Work on your first draft</vt:lpstr>
      <vt:lpstr>Final draft</vt:lpstr>
      <vt:lpstr>References</vt:lpstr>
    </vt:vector>
  </TitlesOfParts>
  <Company>University of Brighton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 it in</dc:title>
  <dc:creator>Information Services</dc:creator>
  <cp:lastModifiedBy>Simon Whiffin</cp:lastModifiedBy>
  <cp:revision>60</cp:revision>
  <dcterms:created xsi:type="dcterms:W3CDTF">2015-09-24T10:47:32Z</dcterms:created>
  <dcterms:modified xsi:type="dcterms:W3CDTF">2017-12-07T10:14:18Z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0x010100252F984E0275A647AF6ECFD6B1116B35</vt:lpwstr>
  </property>
</Properties>
</file>